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7391" r:id="rId1"/>
    <p:sldMasterId id="2147494107" r:id="rId2"/>
  </p:sldMasterIdLst>
  <p:notesMasterIdLst>
    <p:notesMasterId r:id="rId39"/>
  </p:notesMasterIdLst>
  <p:handoutMasterIdLst>
    <p:handoutMasterId r:id="rId40"/>
  </p:handoutMasterIdLst>
  <p:sldIdLst>
    <p:sldId id="269" r:id="rId3"/>
    <p:sldId id="272" r:id="rId4"/>
    <p:sldId id="777" r:id="rId5"/>
    <p:sldId id="742" r:id="rId6"/>
    <p:sldId id="722" r:id="rId7"/>
    <p:sldId id="721" r:id="rId8"/>
    <p:sldId id="746" r:id="rId9"/>
    <p:sldId id="723" r:id="rId10"/>
    <p:sldId id="765" r:id="rId11"/>
    <p:sldId id="749" r:id="rId12"/>
    <p:sldId id="725" r:id="rId13"/>
    <p:sldId id="758" r:id="rId14"/>
    <p:sldId id="657" r:id="rId15"/>
    <p:sldId id="719" r:id="rId16"/>
    <p:sldId id="775" r:id="rId17"/>
    <p:sldId id="724" r:id="rId18"/>
    <p:sldId id="761" r:id="rId19"/>
    <p:sldId id="750" r:id="rId20"/>
    <p:sldId id="708" r:id="rId21"/>
    <p:sldId id="727" r:id="rId22"/>
    <p:sldId id="728" r:id="rId23"/>
    <p:sldId id="779" r:id="rId24"/>
    <p:sldId id="730" r:id="rId25"/>
    <p:sldId id="767" r:id="rId26"/>
    <p:sldId id="731" r:id="rId27"/>
    <p:sldId id="751" r:id="rId28"/>
    <p:sldId id="770" r:id="rId29"/>
    <p:sldId id="733" r:id="rId30"/>
    <p:sldId id="763" r:id="rId31"/>
    <p:sldId id="768" r:id="rId32"/>
    <p:sldId id="771" r:id="rId33"/>
    <p:sldId id="740" r:id="rId34"/>
    <p:sldId id="756" r:id="rId35"/>
    <p:sldId id="374" r:id="rId36"/>
    <p:sldId id="778" r:id="rId37"/>
    <p:sldId id="780" r:id="rId38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8000"/>
    <a:srgbClr val="0000FF"/>
    <a:srgbClr val="FF33CC"/>
    <a:srgbClr val="0066FF"/>
    <a:srgbClr val="FFCC66"/>
    <a:srgbClr val="FF7C80"/>
    <a:srgbClr val="FF66CC"/>
    <a:srgbClr val="FF99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85831" autoAdjust="0"/>
  </p:normalViewPr>
  <p:slideViewPr>
    <p:cSldViewPr snapToGrid="0">
      <p:cViewPr varScale="1">
        <p:scale>
          <a:sx n="74" d="100"/>
          <a:sy n="74" d="100"/>
        </p:scale>
        <p:origin x="138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242D858-8E63-4DEB-BA64-69A5807B4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32C56AD-950F-4A55-A5E6-44A889B752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380C2-474B-4468-A137-C22E88954565}" type="datetimeFigureOut">
              <a:rPr lang="zh-TW" altLang="en-US" smtClean="0"/>
              <a:t>2024/3/24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B36DD76-5F83-4D93-B030-4775C967A4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EEF0C0C-394C-44A0-B604-77DB54EFCD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9D392-72FE-4DE9-8149-DD7E33DF78F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9689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6C1AC-F84A-45B3-8F73-1E00E861BE55}" type="datetimeFigureOut">
              <a:rPr lang="zh-TW" altLang="en-US" smtClean="0"/>
              <a:t>2024/3/24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C672B-86C7-4EE7-BDE9-16A9736878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42533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1400" kern="0" dirty="0">
                <a:solidFill>
                  <a:srgbClr val="FF0000"/>
                </a:solidFill>
              </a:rPr>
              <a:t>各位口委大家好，我是吳旻龍。我今天要報告的主題是</a:t>
            </a:r>
            <a:endParaRPr lang="en-US" altLang="zh-TW" sz="1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6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我們實驗室選擇使用鋅擴散製程來達到單模態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這個是</a:t>
            </a:r>
            <a:r>
              <a:rPr lang="en-US" altLang="zh-TW" dirty="0"/>
              <a:t>VCSEL</a:t>
            </a:r>
            <a:r>
              <a:rPr lang="zh-TW" altLang="en-US" dirty="0"/>
              <a:t>最普遍的結構，當我們給元件一個電流，所激發出的雷射光就會形成多膜態。</a:t>
            </a:r>
            <a:endParaRPr lang="en-US" altLang="zh-TW" dirty="0"/>
          </a:p>
          <a:p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當我們加入鋅擴散製程，鋅</a:t>
            </a:r>
            <a:r>
              <a:rPr lang="en-US" altLang="zh-TW" dirty="0"/>
              <a:t>source</a:t>
            </a:r>
            <a:r>
              <a:rPr lang="zh-TW" altLang="en-US" dirty="0"/>
              <a:t>會破壞上層高反射率的</a:t>
            </a:r>
            <a:r>
              <a:rPr lang="en-US" altLang="zh-TW" dirty="0"/>
              <a:t>DBR</a:t>
            </a:r>
            <a:r>
              <a:rPr lang="zh-TW" altLang="en-US" dirty="0"/>
              <a:t>，使反射率下降，</a:t>
            </a:r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不僅能夠有效的抑制模態，甚至能達到單模的效果，另一方面也可以降低電阻值</a:t>
            </a:r>
            <a:r>
              <a:rPr lang="en-US" altLang="zh-TW" dirty="0"/>
              <a:t>(</a:t>
            </a:r>
            <a:r>
              <a:rPr lang="zh-TW" altLang="en-US" dirty="0"/>
              <a:t>按</a:t>
            </a:r>
            <a:r>
              <a:rPr lang="en-US" altLang="zh-TW" dirty="0"/>
              <a:t>)</a:t>
            </a:r>
            <a:r>
              <a:rPr lang="zh-TW" altLang="en-US" dirty="0"/>
              <a:t>所以我們可以利用降低模態數減少</a:t>
            </a:r>
            <a:r>
              <a:rPr lang="en-US" altLang="zh-TW" dirty="0"/>
              <a:t>VCSEL</a:t>
            </a:r>
            <a:r>
              <a:rPr lang="zh-TW" altLang="en-US" dirty="0"/>
              <a:t>的發散角來提升亮度。</a:t>
            </a:r>
          </a:p>
        </p:txBody>
      </p:sp>
    </p:spTree>
    <p:extLst>
      <p:ext uri="{BB962C8B-B14F-4D97-AF65-F5344CB8AC3E}">
        <p14:creationId xmlns:p14="http://schemas.microsoft.com/office/powerpoint/2010/main" val="3721855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除此之外單模態</a:t>
            </a:r>
            <a:r>
              <a:rPr lang="en-US" altLang="zh-TW" dirty="0"/>
              <a:t>VCSELs</a:t>
            </a:r>
            <a:r>
              <a:rPr lang="zh-TW" altLang="en-US" dirty="0"/>
              <a:t>通常存在著一個問題：</a:t>
            </a:r>
            <a:r>
              <a:rPr lang="en-US" altLang="zh-TW" dirty="0"/>
              <a:t>Spatial hole</a:t>
            </a:r>
            <a:r>
              <a:rPr lang="en-US" altLang="zh-TW" baseline="0" dirty="0"/>
              <a:t> burning</a:t>
            </a:r>
            <a:r>
              <a:rPr lang="zh-TW" altLang="en-US" baseline="0" dirty="0"/>
              <a:t> </a:t>
            </a:r>
            <a:r>
              <a:rPr lang="en-US" altLang="zh-TW" baseline="0" dirty="0"/>
              <a:t>effect</a:t>
            </a:r>
            <a:r>
              <a:rPr lang="zh-TW" altLang="en-US" baseline="0" dirty="0"/>
              <a:t>。</a:t>
            </a:r>
            <a:endParaRPr lang="en-US" altLang="zh-TW" baseline="0" dirty="0"/>
          </a:p>
          <a:p>
            <a:r>
              <a:rPr lang="zh-TW" altLang="en-US" baseline="0" dirty="0"/>
              <a:t>發生的原因是因為當輸入的電流增加使得電子電洞急遽增加，但電洞的</a:t>
            </a:r>
            <a:r>
              <a:rPr lang="en-US" altLang="zh-TW" baseline="0" dirty="0"/>
              <a:t>mobility</a:t>
            </a:r>
            <a:r>
              <a:rPr lang="zh-TW" altLang="en-US" baseline="0" dirty="0"/>
              <a:t>比電子小，使電洞來不及補充載子複合速率，故導致功率突然下降的情況。</a:t>
            </a:r>
            <a:endParaRPr lang="en-US" altLang="zh-TW" baseline="0" dirty="0"/>
          </a:p>
          <a:p>
            <a:r>
              <a:rPr lang="zh-TW" altLang="en-US" baseline="0" dirty="0"/>
              <a:t>這個效應會使頻率響應在低頻的時候有</a:t>
            </a:r>
            <a:r>
              <a:rPr lang="en-US" altLang="zh-TW" baseline="0" dirty="0"/>
              <a:t>roll-off</a:t>
            </a:r>
            <a:r>
              <a:rPr lang="zh-TW" altLang="en-US" baseline="0" dirty="0"/>
              <a:t>的現象，也會使眼圖劣化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790948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6343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再來講解一下 為了達到衛星通訊及</a:t>
            </a:r>
            <a:r>
              <a:rPr lang="en-US" altLang="zh-TW" dirty="0"/>
              <a:t>data center</a:t>
            </a:r>
            <a:r>
              <a:rPr lang="zh-TW" altLang="en-US" dirty="0"/>
              <a:t>的要求，我們該如何設計我們的元件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7185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於是我們在光場中心加上鋅擴散，利用鋅擴散來稀釋光場中心的光子密度，而達到減緩</a:t>
            </a:r>
            <a:r>
              <a:rPr lang="en-US" altLang="zh-TW" dirty="0"/>
              <a:t>SHB</a:t>
            </a:r>
            <a:r>
              <a:rPr lang="zh-TW" altLang="en-US" dirty="0"/>
              <a:t>的效果。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066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220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26001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70704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2417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573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首先，要感謝中央大學電機系及微光電實驗室</a:t>
            </a:r>
            <a:endParaRPr lang="en-US" altLang="zh-TW" dirty="0"/>
          </a:p>
          <a:p>
            <a:r>
              <a:rPr lang="zh-TW" altLang="en-US" dirty="0"/>
              <a:t>也要感謝合作公司</a:t>
            </a:r>
            <a:endParaRPr lang="en-US" altLang="zh-TW" dirty="0"/>
          </a:p>
          <a:p>
            <a:r>
              <a:rPr lang="zh-TW" altLang="en-US" dirty="0"/>
              <a:t>以及我們實驗室一起努力的組員們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684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40927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5349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再來講解一下 為了達到衛星通訊及</a:t>
            </a:r>
            <a:r>
              <a:rPr lang="en-US" altLang="zh-TW" dirty="0"/>
              <a:t>data center</a:t>
            </a:r>
            <a:r>
              <a:rPr lang="zh-TW" altLang="en-US" dirty="0"/>
              <a:t>的要求，我們該如何設計我們的元件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05506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9715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再來講解一下 為了達到衛星通訊及</a:t>
            </a:r>
            <a:r>
              <a:rPr lang="en-US" altLang="zh-TW" dirty="0"/>
              <a:t>data center</a:t>
            </a:r>
            <a:r>
              <a:rPr lang="zh-TW" altLang="en-US" dirty="0"/>
              <a:t>的要求，我們該如何設計我們的元件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00506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在進行大規模數據處理和執行複雜計算任務時，需要高頻寬和低延遲的通信。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技術可以提供比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Pluggable Optics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更高的數據傳輸速度，及更低的損耗從而加速計算和訓練過程。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以及現在元件線寬越做越小，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rate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不斷提升的情況下更需要</a:t>
            </a:r>
            <a:r>
              <a:rPr lang="en-US" altLang="zh-TW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CPO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所提供高速、高容量的光纖通信連接</a:t>
            </a:r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TW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202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740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50588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8850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再來講解一下 為了達到衛星通訊及</a:t>
            </a:r>
            <a:r>
              <a:rPr lang="en-US" altLang="zh-TW" dirty="0"/>
              <a:t>data center</a:t>
            </a:r>
            <a:r>
              <a:rPr lang="zh-TW" altLang="en-US" dirty="0"/>
              <a:t>的要求，我們該如何設計我們的元件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4074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731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0406" y="1709887"/>
            <a:ext cx="8064896" cy="4213828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 dirty="0"/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1738161" y="786652"/>
            <a:ext cx="7514359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8860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41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E709-C962-476F-88C9-19B25612B9D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121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351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379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23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973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65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656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494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105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10406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1738161" y="786652"/>
            <a:ext cx="7514359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20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4813367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286655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9361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715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004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610406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1738161" y="786652"/>
            <a:ext cx="7514359" cy="71323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20" name="內容版面配置區 2"/>
          <p:cNvSpPr>
            <a:spLocks noGrp="1"/>
          </p:cNvSpPr>
          <p:nvPr>
            <p:ph idx="10" hasCustomPrompt="1"/>
          </p:nvPr>
        </p:nvSpPr>
        <p:spPr>
          <a:xfrm>
            <a:off x="4813367" y="1700823"/>
            <a:ext cx="4033602" cy="1719113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742950" indent="-28575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2pPr>
            <a:lvl3pPr marL="11430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3pPr>
            <a:lvl4pPr marL="16002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4pPr>
            <a:lvl5pPr marL="2057400" indent="-228600"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</p:txBody>
      </p:sp>
    </p:spTree>
    <p:extLst>
      <p:ext uri="{BB962C8B-B14F-4D97-AF65-F5344CB8AC3E}">
        <p14:creationId xmlns:p14="http://schemas.microsoft.com/office/powerpoint/2010/main" val="147757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0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25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0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5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78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79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8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8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87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8" name="Rectangle 37" hidden="1"/>
          <p:cNvSpPr>
            <a:spLocks noChangeArrowheads="1"/>
          </p:cNvSpPr>
          <p:nvPr/>
        </p:nvSpPr>
        <p:spPr bwMode="auto">
          <a:xfrm>
            <a:off x="5510899" y="367982"/>
            <a:ext cx="4211637" cy="215900"/>
          </a:xfrm>
          <a:prstGeom prst="rect">
            <a:avLst/>
          </a:prstGeom>
          <a:gradFill rotWithShape="1">
            <a:gsLst>
              <a:gs pos="0">
                <a:srgbClr val="33CCCC">
                  <a:alpha val="31000"/>
                </a:srgbClr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9" name="Text Box 38"/>
          <p:cNvSpPr txBox="1">
            <a:spLocks noChangeArrowheads="1"/>
          </p:cNvSpPr>
          <p:nvPr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45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5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86" name="Picture 28" descr="未命名 -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156672" y="6372789"/>
            <a:ext cx="53037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Tekton Pro" panose="020F0603020208020904" pitchFamily="34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Tekton Pro" panose="020F0603020208020904" pitchFamily="34" charset="0"/>
              <a:ea typeface="新細明體" pitchFamily="18" charset="-120"/>
              <a:cs typeface="+mn-cs"/>
            </a:endParaRPr>
          </a:p>
        </p:txBody>
      </p:sp>
      <p:sp>
        <p:nvSpPr>
          <p:cNvPr id="5" name="等腰三角形 4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5" name="等腰三角形 54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6" name="等腰三角形 55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7" name="等腰三角形 56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58" name="標題 1"/>
          <p:cNvSpPr>
            <a:spLocks noGrp="1"/>
          </p:cNvSpPr>
          <p:nvPr>
            <p:ph type="title"/>
          </p:nvPr>
        </p:nvSpPr>
        <p:spPr>
          <a:xfrm>
            <a:off x="946574" y="4163265"/>
            <a:ext cx="7009958" cy="1365278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800000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10"/>
          </p:nvPr>
        </p:nvSpPr>
        <p:spPr>
          <a:xfrm>
            <a:off x="946574" y="1713752"/>
            <a:ext cx="6985000" cy="2449513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kumimoji="1" lang="zh-TW" altLang="en-US" sz="4800" b="1" cap="all" dirty="0" smtClean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338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468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8B4F51-56C5-4F33-BD32-8182AECC74B8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41081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7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6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2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下漸層"/>
          <p:cNvSpPr>
            <a:spLocks noChangeArrowheads="1"/>
          </p:cNvSpPr>
          <p:nvPr/>
        </p:nvSpPr>
        <p:spPr bwMode="auto">
          <a:xfrm flipV="1">
            <a:off x="18256" y="5378606"/>
            <a:ext cx="9144000" cy="1459939"/>
          </a:xfrm>
          <a:prstGeom prst="rect">
            <a:avLst/>
          </a:prstGeom>
          <a:gradFill flip="none" rotWithShape="1">
            <a:gsLst>
              <a:gs pos="40000">
                <a:srgbClr val="587E6D">
                  <a:alpha val="60000"/>
                </a:srgbClr>
              </a:gs>
              <a:gs pos="100000">
                <a:schemeClr val="accent6">
                  <a:alpha val="50000"/>
                  <a:lumMod val="0"/>
                  <a:lumOff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 dirty="0"/>
          </a:p>
        </p:txBody>
      </p:sp>
      <p:sp>
        <p:nvSpPr>
          <p:cNvPr id="60" name="漸層"/>
          <p:cNvSpPr>
            <a:spLocks noChangeArrowheads="1"/>
          </p:cNvSpPr>
          <p:nvPr/>
        </p:nvSpPr>
        <p:spPr bwMode="auto">
          <a:xfrm>
            <a:off x="2981" y="-85793"/>
            <a:ext cx="9144000" cy="1368425"/>
          </a:xfrm>
          <a:prstGeom prst="rect">
            <a:avLst/>
          </a:prstGeom>
          <a:gradFill>
            <a:gsLst>
              <a:gs pos="30000">
                <a:schemeClr val="bg1">
                  <a:lumMod val="65000"/>
                </a:schemeClr>
              </a:gs>
              <a:gs pos="100000">
                <a:schemeClr val="bg1"/>
              </a:gs>
              <a:gs pos="100000">
                <a:srgbClr val="33CCC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en-US"/>
          </a:p>
        </p:txBody>
      </p:sp>
      <p:grpSp>
        <p:nvGrpSpPr>
          <p:cNvPr id="61" name="群組 7"/>
          <p:cNvGrpSpPr>
            <a:grpSpLocks/>
          </p:cNvGrpSpPr>
          <p:nvPr/>
        </p:nvGrpSpPr>
        <p:grpSpPr bwMode="auto">
          <a:xfrm flipV="1">
            <a:off x="0" y="621020"/>
            <a:ext cx="9144000" cy="71676"/>
            <a:chOff x="-1800000" y="1944159"/>
            <a:chExt cx="9144000" cy="71841"/>
          </a:xfrm>
        </p:grpSpPr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-1800000" y="1944159"/>
              <a:ext cx="9144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3" name="Line 72"/>
            <p:cNvSpPr>
              <a:spLocks noChangeShapeType="1"/>
            </p:cNvSpPr>
            <p:nvPr/>
          </p:nvSpPr>
          <p:spPr bwMode="auto">
            <a:xfrm flipV="1">
              <a:off x="-1800000" y="2016000"/>
              <a:ext cx="914400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64" name="Text Box 35"/>
          <p:cNvSpPr txBox="1">
            <a:spLocks noChangeArrowheads="1"/>
          </p:cNvSpPr>
          <p:nvPr/>
        </p:nvSpPr>
        <p:spPr bwMode="auto">
          <a:xfrm>
            <a:off x="1547664" y="107921"/>
            <a:ext cx="705643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ational </a:t>
            </a:r>
            <a:r>
              <a:rPr lang="en-US" altLang="zh-TW" sz="28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C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entral </a:t>
            </a:r>
            <a:r>
              <a:rPr lang="en-US" altLang="zh-TW" sz="3200" b="0" dirty="0">
                <a:ln w="15240">
                  <a:solidFill>
                    <a:schemeClr val="tx1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U</a:t>
            </a:r>
            <a:r>
              <a:rPr lang="en-US" altLang="zh-TW" sz="2200" b="0" dirty="0">
                <a:solidFill>
                  <a:schemeClr val="bg1"/>
                </a:solidFill>
                <a:latin typeface="Century Gothic" panose="020B0502020202020204" pitchFamily="34" charset="0"/>
              </a:rPr>
              <a:t>niversity</a:t>
            </a:r>
            <a:endParaRPr lang="en-US" altLang="zh-TW" sz="2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Rectangle 34"/>
          <p:cNvSpPr>
            <a:spLocks noChangeArrowheads="1"/>
          </p:cNvSpPr>
          <p:nvPr/>
        </p:nvSpPr>
        <p:spPr bwMode="auto">
          <a:xfrm>
            <a:off x="0" y="6468823"/>
            <a:ext cx="9144000" cy="39528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 b="0" dirty="0"/>
          </a:p>
        </p:txBody>
      </p:sp>
      <p:sp>
        <p:nvSpPr>
          <p:cNvPr id="67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8B4F51-56C5-4F33-BD32-8182AECC74B8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  <p:pic>
        <p:nvPicPr>
          <p:cNvPr id="68" name="Picture 28" descr="未命名 -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9" y="110443"/>
            <a:ext cx="128957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等腰三角形 68"/>
          <p:cNvSpPr>
            <a:spLocks/>
          </p:cNvSpPr>
          <p:nvPr/>
        </p:nvSpPr>
        <p:spPr bwMode="auto">
          <a:xfrm>
            <a:off x="946574" y="981658"/>
            <a:ext cx="430943" cy="430943"/>
          </a:xfrm>
          <a:prstGeom prst="triangle">
            <a:avLst>
              <a:gd name="adj" fmla="val 55941"/>
            </a:avLst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0" name="等腰三角形 69"/>
          <p:cNvSpPr>
            <a:spLocks/>
          </p:cNvSpPr>
          <p:nvPr/>
        </p:nvSpPr>
        <p:spPr bwMode="auto">
          <a:xfrm>
            <a:off x="8657443" y="80664"/>
            <a:ext cx="379053" cy="324000"/>
          </a:xfrm>
          <a:prstGeom prst="triangle">
            <a:avLst/>
          </a:prstGeom>
          <a:noFill/>
          <a:ln w="28575">
            <a:solidFill>
              <a:schemeClr val="tx2">
                <a:lumMod val="65000"/>
                <a:lumOff val="3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1" name="等腰三角形 70"/>
          <p:cNvSpPr>
            <a:spLocks/>
          </p:cNvSpPr>
          <p:nvPr/>
        </p:nvSpPr>
        <p:spPr bwMode="auto">
          <a:xfrm>
            <a:off x="119296" y="188640"/>
            <a:ext cx="348248" cy="288032"/>
          </a:xfrm>
          <a:prstGeom prst="triangle">
            <a:avLst/>
          </a:prstGeom>
          <a:noFill/>
          <a:ln w="1905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2" name="等腰三角形 71"/>
          <p:cNvSpPr>
            <a:spLocks/>
          </p:cNvSpPr>
          <p:nvPr/>
        </p:nvSpPr>
        <p:spPr bwMode="auto">
          <a:xfrm flipV="1">
            <a:off x="251520" y="764704"/>
            <a:ext cx="348248" cy="288032"/>
          </a:xfrm>
          <a:prstGeom prst="triangle">
            <a:avLst/>
          </a:prstGeom>
          <a:solidFill>
            <a:schemeClr val="accent6">
              <a:lumMod val="50000"/>
            </a:schemeClr>
          </a:solidFill>
          <a:ln w="19050">
            <a:noFill/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5" name="Text Box 38"/>
          <p:cNvSpPr txBox="1">
            <a:spLocks noChangeArrowheads="1"/>
          </p:cNvSpPr>
          <p:nvPr userDrawn="1"/>
        </p:nvSpPr>
        <p:spPr bwMode="auto">
          <a:xfrm>
            <a:off x="5580434" y="260648"/>
            <a:ext cx="424815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D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epartment of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lectrical </a:t>
            </a:r>
            <a:r>
              <a:rPr lang="en-US" altLang="zh-TW" sz="24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E</a:t>
            </a:r>
            <a:r>
              <a:rPr lang="en-US" altLang="zh-TW" sz="180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ngineering</a:t>
            </a:r>
            <a:r>
              <a:rPr lang="en-US" altLang="zh-TW" sz="1800" b="0" i="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Copperplate Gothic Light" panose="020E0507020206020404" pitchFamily="34" charset="0"/>
              </a:rPr>
              <a:t> </a:t>
            </a:r>
          </a:p>
        </p:txBody>
      </p:sp>
      <p:sp>
        <p:nvSpPr>
          <p:cNvPr id="16" name="文字方塊 15"/>
          <p:cNvSpPr txBox="1"/>
          <p:nvPr userDrawn="1"/>
        </p:nvSpPr>
        <p:spPr>
          <a:xfrm>
            <a:off x="4101769" y="6372789"/>
            <a:ext cx="433965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3200" b="1" i="0" kern="1200" baseline="-25000" dirty="0">
                <a:solidFill>
                  <a:schemeClr val="tx2">
                    <a:lumMod val="95000"/>
                    <a:lumOff val="5000"/>
                  </a:schemeClr>
                </a:solidFill>
                <a:latin typeface="Bodoni MT Condensed" panose="02070606080606020203" pitchFamily="18" charset="0"/>
                <a:ea typeface="新細明體" pitchFamily="18" charset="-120"/>
                <a:cs typeface="+mn-cs"/>
              </a:rPr>
              <a:t>Superfast Photonic &amp; Electronic Device Group</a:t>
            </a:r>
            <a:endParaRPr kumimoji="1" lang="zh-TW" altLang="en-US" sz="32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Bodoni MT Condensed" panose="02070606080606020203" pitchFamily="18" charset="0"/>
              <a:ea typeface="新細明體" pitchFamily="18" charset="-120"/>
              <a:cs typeface="+mn-cs"/>
            </a:endParaRPr>
          </a:p>
          <a:p>
            <a:endParaRPr kumimoji="1" lang="zh-TW" altLang="en-US" sz="1800" b="1" i="0" kern="1200" baseline="-25000" dirty="0">
              <a:solidFill>
                <a:schemeClr val="tx2">
                  <a:lumMod val="95000"/>
                  <a:lumOff val="5000"/>
                </a:schemeClr>
              </a:solidFill>
              <a:latin typeface="Copperplate Gothic Light" panose="020E0507020206020404" pitchFamily="34" charset="0"/>
              <a:ea typeface="新細明體" pitchFamily="18" charset="-12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45" r:id="rId1"/>
    <p:sldLayoutId id="2147494121" r:id="rId2"/>
    <p:sldLayoutId id="2147494122" r:id="rId3"/>
    <p:sldLayoutId id="2147494123" r:id="rId4"/>
    <p:sldLayoutId id="2147494124" r:id="rId5"/>
    <p:sldLayoutId id="2147494031" r:id="rId6"/>
    <p:sldLayoutId id="2147494062" r:id="rId7"/>
    <p:sldLayoutId id="2147494063" r:id="rId8"/>
    <p:sldLayoutId id="2147494064" r:id="rId9"/>
    <p:sldLayoutId id="2147494119" r:id="rId10"/>
    <p:sldLayoutId id="2147494125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Gill Sans MT" panose="020B0502020104020203" pitchFamily="34" charset="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800" b="1">
          <a:solidFill>
            <a:srgbClr val="FF3300"/>
          </a:solidFill>
          <a:latin typeface="Arial Black" pitchFamily="34" charset="0"/>
          <a:ea typeface="新細明體" pitchFamily="18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3200" b="1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800" b="1">
          <a:solidFill>
            <a:srgbClr val="006699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400" b="1">
          <a:solidFill>
            <a:srgbClr val="33CCCC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rgbClr val="66FFFF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03E68-0506-4401-BED5-40AFBC57F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00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08" r:id="rId1"/>
    <p:sldLayoutId id="2147494109" r:id="rId2"/>
    <p:sldLayoutId id="2147494110" r:id="rId3"/>
    <p:sldLayoutId id="2147494111" r:id="rId4"/>
    <p:sldLayoutId id="2147494112" r:id="rId5"/>
    <p:sldLayoutId id="2147494113" r:id="rId6"/>
    <p:sldLayoutId id="2147494114" r:id="rId7"/>
    <p:sldLayoutId id="2147494115" r:id="rId8"/>
    <p:sldLayoutId id="2147494116" r:id="rId9"/>
    <p:sldLayoutId id="2147494117" r:id="rId10"/>
    <p:sldLayoutId id="2147494118" r:id="rId11"/>
    <p:sldLayoutId id="214749412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0.png"/><Relationship Id="rId10" Type="http://schemas.openxmlformats.org/officeDocument/2006/relationships/image" Target="../media/image4.png"/><Relationship Id="rId4" Type="http://schemas.openxmlformats.org/officeDocument/2006/relationships/image" Target="../media/image32.png"/><Relationship Id="rId9" Type="http://schemas.openxmlformats.org/officeDocument/2006/relationships/image" Target="../media/image39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3.wmf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7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 txBox="1">
            <a:spLocks noChangeArrowheads="1"/>
          </p:cNvSpPr>
          <p:nvPr/>
        </p:nvSpPr>
        <p:spPr bwMode="auto">
          <a:xfrm>
            <a:off x="0" y="1547866"/>
            <a:ext cx="9107488" cy="30241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01600">
            <a:pattFill prst="wdDnDiag">
              <a:fgClr>
                <a:srgbClr val="003366"/>
              </a:fgClr>
              <a:bgClr>
                <a:srgbClr val="FFFFFF"/>
              </a:bgClr>
            </a:pattFill>
            <a:miter lim="800000"/>
            <a:headEnd/>
            <a:tailEnd/>
          </a:ln>
        </p:spPr>
        <p:txBody>
          <a:bodyPr anchor="ctr"/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dirty="0">
                <a:solidFill>
                  <a:srgbClr val="FF0000"/>
                </a:solidFill>
              </a:rPr>
              <a:t>Single-Mode VCSEL with Zn-Diffusion Apertures and Strong Immunity Against Optical Feedback for Improved Data Transmission</a:t>
            </a:r>
            <a:endParaRPr lang="en-US" altLang="zh-TW" sz="3600" dirty="0">
              <a:ln w="6350">
                <a:solidFill>
                  <a:schemeClr val="accent3"/>
                </a:solidFill>
              </a:ln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602242" y="4705306"/>
            <a:ext cx="628990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Speaker</a:t>
            </a:r>
            <a:r>
              <a:rPr lang="zh-TW" altLang="en-US" dirty="0" smtClean="0"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:Prof.</a:t>
            </a:r>
            <a:r>
              <a:rPr lang="zh-TW" altLang="en-US" dirty="0" smtClean="0"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dirty="0" smtClean="0">
                <a:ea typeface="標楷體" panose="03000509000000000000" pitchFamily="65" charset="-120"/>
                <a:cs typeface="Arial" panose="020B0604020202020204" pitchFamily="34" charset="0"/>
              </a:rPr>
              <a:t>Jin-Wei Shi</a:t>
            </a:r>
            <a:endParaRPr lang="en-US" altLang="zh-TW" dirty="0"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13" y="5211770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0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5EE8374-07B0-472F-B333-6DAF9656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31" y="1448120"/>
            <a:ext cx="8651537" cy="1325563"/>
          </a:xfrm>
        </p:spPr>
        <p:txBody>
          <a:bodyPr/>
          <a:lstStyle/>
          <a:p>
            <a:r>
              <a:rPr lang="en-US" altLang="zh-TW" sz="4400" dirty="0"/>
              <a:t>How can we attain single mode</a:t>
            </a:r>
            <a:endParaRPr lang="zh-TW" altLang="en-US" sz="4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DAF5C6F-5658-4F87-93DE-63A23340DCE7}"/>
              </a:ext>
            </a:extLst>
          </p:cNvPr>
          <p:cNvSpPr/>
          <p:nvPr/>
        </p:nvSpPr>
        <p:spPr bwMode="auto">
          <a:xfrm>
            <a:off x="2591648" y="3136612"/>
            <a:ext cx="3960701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3200" dirty="0">
                <a:solidFill>
                  <a:srgbClr val="FF0000"/>
                </a:solidFill>
              </a:rPr>
              <a:t>Small aperture?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13" y="51893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>
            <a:extLst>
              <a:ext uri="{FF2B5EF4-FFF2-40B4-BE49-F238E27FC236}">
                <a16:creationId xmlns:a16="http://schemas.microsoft.com/office/drawing/2014/main" id="{10ADC698-C7C9-41B6-BB3A-72EAD398AC7A}"/>
              </a:ext>
            </a:extLst>
          </p:cNvPr>
          <p:cNvGrpSpPr>
            <a:grpSpLocks/>
          </p:cNvGrpSpPr>
          <p:nvPr/>
        </p:nvGrpSpPr>
        <p:grpSpPr bwMode="auto">
          <a:xfrm>
            <a:off x="2441610" y="3042894"/>
            <a:ext cx="3746500" cy="2447925"/>
            <a:chOff x="2925" y="1888"/>
            <a:chExt cx="2360" cy="1542"/>
          </a:xfrm>
        </p:grpSpPr>
        <p:sp>
          <p:nvSpPr>
            <p:cNvPr id="5" name="Rectangle 20" descr="深色水平線">
              <a:extLst>
                <a:ext uri="{FF2B5EF4-FFF2-40B4-BE49-F238E27FC236}">
                  <a16:creationId xmlns:a16="http://schemas.microsoft.com/office/drawing/2014/main" id="{7662973F-E79E-4B8C-80A5-BD5A20A422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603"/>
              <a:ext cx="2359" cy="437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FE08C9D1-AB12-49D9-9216-63C01D8AB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2480"/>
              <a:ext cx="2360" cy="123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7" name="Rectangle 22" descr="深色水平線">
              <a:extLst>
                <a:ext uri="{FF2B5EF4-FFF2-40B4-BE49-F238E27FC236}">
                  <a16:creationId xmlns:a16="http://schemas.microsoft.com/office/drawing/2014/main" id="{C9C612B5-5C95-4EE1-920C-A6EED4995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1888"/>
              <a:ext cx="2359" cy="592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A6943A6-25C0-45DC-BDA5-7C6DAD6D4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" y="3040"/>
              <a:ext cx="2360" cy="39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 ker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cxnSp>
        <p:nvCxnSpPr>
          <p:cNvPr id="13" name="直線接點 50">
            <a:extLst>
              <a:ext uri="{FF2B5EF4-FFF2-40B4-BE49-F238E27FC236}">
                <a16:creationId xmlns:a16="http://schemas.microsoft.com/office/drawing/2014/main" id="{CE7E3489-9C08-4B22-8F3B-21E0A8B9300F}"/>
              </a:ext>
            </a:extLst>
          </p:cNvPr>
          <p:cNvCxnSpPr/>
          <p:nvPr/>
        </p:nvCxnSpPr>
        <p:spPr bwMode="auto">
          <a:xfrm>
            <a:off x="4212960" y="2543675"/>
            <a:ext cx="8376" cy="141362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直線接點 50">
            <a:extLst>
              <a:ext uri="{FF2B5EF4-FFF2-40B4-BE49-F238E27FC236}">
                <a16:creationId xmlns:a16="http://schemas.microsoft.com/office/drawing/2014/main" id="{C0532A62-BE76-4BD3-A9F3-7739C2CC13DE}"/>
              </a:ext>
            </a:extLst>
          </p:cNvPr>
          <p:cNvCxnSpPr/>
          <p:nvPr/>
        </p:nvCxnSpPr>
        <p:spPr bwMode="auto">
          <a:xfrm>
            <a:off x="4465954" y="2543674"/>
            <a:ext cx="8376" cy="141362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4FD65DA-383B-45C9-840D-403510447D71}"/>
                  </a:ext>
                </a:extLst>
              </p:cNvPr>
              <p:cNvSpPr/>
              <p:nvPr/>
            </p:nvSpPr>
            <p:spPr>
              <a:xfrm>
                <a:off x="3754982" y="2142615"/>
                <a:ext cx="111816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2000" dirty="0">
                    <a:latin typeface="+mn-ea"/>
                  </a:rPr>
                  <a:t>3.5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zh-TW" sz="2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+mn-ea"/>
                  </a:rPr>
                  <a:t>m</a:t>
                </a:r>
                <a:endParaRPr lang="zh-TW" altLang="en-US" sz="2000" dirty="0">
                  <a:latin typeface="+mn-ea"/>
                </a:endParaRPr>
              </a:p>
              <a:p>
                <a:pPr algn="ctr"/>
                <a:endParaRPr lang="zh-TW" altLang="en-US" dirty="0"/>
              </a:p>
            </p:txBody>
          </p:sp>
        </mc:Choice>
        <mc:Fallback xmlns=""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04FD65DA-383B-45C9-840D-403510447D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4982" y="2142615"/>
                <a:ext cx="1118167" cy="830997"/>
              </a:xfrm>
              <a:prstGeom prst="rect">
                <a:avLst/>
              </a:prstGeom>
              <a:blipFill>
                <a:blip r:embed="rId3"/>
                <a:stretch>
                  <a:fillRect t="-36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26">
            <a:extLst>
              <a:ext uri="{FF2B5EF4-FFF2-40B4-BE49-F238E27FC236}">
                <a16:creationId xmlns:a16="http://schemas.microsoft.com/office/drawing/2014/main" id="{0CA66420-8F0D-4067-8A0E-CEA62F7E207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30017" y="3711232"/>
            <a:ext cx="1257300" cy="120650"/>
          </a:xfrm>
          <a:prstGeom prst="homePlate">
            <a:avLst>
              <a:gd name="adj" fmla="val 287903"/>
            </a:avLst>
          </a:prstGeom>
          <a:pattFill prst="lgConfetti">
            <a:fgClr>
              <a:srgbClr val="FF00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7" name="AutoShape 26">
            <a:extLst>
              <a:ext uri="{FF2B5EF4-FFF2-40B4-BE49-F238E27FC236}">
                <a16:creationId xmlns:a16="http://schemas.microsoft.com/office/drawing/2014/main" id="{0F578B1C-927C-4334-B70E-B807011EB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023" y="3710439"/>
            <a:ext cx="1257300" cy="120650"/>
          </a:xfrm>
          <a:prstGeom prst="homePlate">
            <a:avLst>
              <a:gd name="adj" fmla="val 287903"/>
            </a:avLst>
          </a:prstGeom>
          <a:pattFill prst="lgConfetti">
            <a:fgClr>
              <a:srgbClr val="FF00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8" name="AutoShape 26">
            <a:extLst>
              <a:ext uri="{FF2B5EF4-FFF2-40B4-BE49-F238E27FC236}">
                <a16:creationId xmlns:a16="http://schemas.microsoft.com/office/drawing/2014/main" id="{7C81E87B-4B55-48CD-A55E-CBEEE7768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0023" y="3713816"/>
            <a:ext cx="1700991" cy="120650"/>
          </a:xfrm>
          <a:prstGeom prst="homePlate">
            <a:avLst>
              <a:gd name="adj" fmla="val 287903"/>
            </a:avLst>
          </a:prstGeom>
          <a:pattFill prst="lgConfetti">
            <a:fgClr>
              <a:srgbClr val="FF00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1" name="AutoShape 26">
            <a:extLst>
              <a:ext uri="{FF2B5EF4-FFF2-40B4-BE49-F238E27FC236}">
                <a16:creationId xmlns:a16="http://schemas.microsoft.com/office/drawing/2014/main" id="{9A3A3201-B3AE-4608-BFB7-E874A8D5D4B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83823" y="3714744"/>
            <a:ext cx="1700991" cy="120650"/>
          </a:xfrm>
          <a:prstGeom prst="homePlate">
            <a:avLst>
              <a:gd name="adj" fmla="val 287903"/>
            </a:avLst>
          </a:prstGeom>
          <a:pattFill prst="lgConfetti">
            <a:fgClr>
              <a:srgbClr val="FF00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2" name="向上箭號 24">
            <a:extLst>
              <a:ext uri="{FF2B5EF4-FFF2-40B4-BE49-F238E27FC236}">
                <a16:creationId xmlns:a16="http://schemas.microsoft.com/office/drawing/2014/main" id="{1DA64366-DBC6-41F1-98B8-E3FE4930F21D}"/>
              </a:ext>
            </a:extLst>
          </p:cNvPr>
          <p:cNvSpPr/>
          <p:nvPr/>
        </p:nvSpPr>
        <p:spPr bwMode="auto">
          <a:xfrm>
            <a:off x="4240792" y="4247349"/>
            <a:ext cx="192527" cy="554953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FFAD80C-004D-4CDC-9F1E-60C8927A4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24" y="2514764"/>
            <a:ext cx="4080235" cy="3054698"/>
          </a:xfrm>
          <a:prstGeom prst="rect">
            <a:avLst/>
          </a:prstGeom>
        </p:spPr>
      </p:pic>
      <p:sp>
        <p:nvSpPr>
          <p:cNvPr id="25" name="Oval 45">
            <a:extLst>
              <a:ext uri="{FF2B5EF4-FFF2-40B4-BE49-F238E27FC236}">
                <a16:creationId xmlns:a16="http://schemas.microsoft.com/office/drawing/2014/main" id="{AD536CF9-E236-4EF8-B712-39C820D6C24F}"/>
              </a:ext>
            </a:extLst>
          </p:cNvPr>
          <p:cNvSpPr/>
          <p:nvPr/>
        </p:nvSpPr>
        <p:spPr bwMode="auto">
          <a:xfrm>
            <a:off x="7702002" y="2583317"/>
            <a:ext cx="314327" cy="29779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F8147095-4339-41DF-9E9F-D7796D1E7C8E}"/>
              </a:ext>
            </a:extLst>
          </p:cNvPr>
          <p:cNvCxnSpPr>
            <a:cxnSpLocks/>
          </p:cNvCxnSpPr>
          <p:nvPr/>
        </p:nvCxnSpPr>
        <p:spPr bwMode="auto">
          <a:xfrm flipV="1">
            <a:off x="7851844" y="2265237"/>
            <a:ext cx="0" cy="39373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48BC06B7-2125-479B-A377-61F670BF5C9B}"/>
              </a:ext>
            </a:extLst>
          </p:cNvPr>
          <p:cNvSpPr/>
          <p:nvPr/>
        </p:nvSpPr>
        <p:spPr bwMode="auto">
          <a:xfrm>
            <a:off x="5949341" y="1298686"/>
            <a:ext cx="2983347" cy="101566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 Low output power !!  Reliability? (High current density)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9" name="標題 3">
            <a:extLst>
              <a:ext uri="{FF2B5EF4-FFF2-40B4-BE49-F238E27FC236}">
                <a16:creationId xmlns:a16="http://schemas.microsoft.com/office/drawing/2014/main" id="{EC29CCBB-3C8A-4E86-BECF-70B334F00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5" y="668898"/>
            <a:ext cx="8479519" cy="1224190"/>
          </a:xfrm>
        </p:spPr>
        <p:txBody>
          <a:bodyPr/>
          <a:lstStyle/>
          <a:p>
            <a:pPr lvl="0"/>
            <a:r>
              <a:rPr lang="en-US" altLang="zh-TW" sz="3600" dirty="0"/>
              <a:t>The problem of small aperture </a:t>
            </a:r>
            <a:endParaRPr lang="zh-TW" altLang="en-US" sz="36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66F29AD-E707-454E-97AF-17FAC5838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7" y="2449132"/>
            <a:ext cx="3904029" cy="3262385"/>
          </a:xfrm>
          <a:prstGeom prst="rect">
            <a:avLst/>
          </a:prstGeom>
        </p:spPr>
      </p:pic>
      <p:sp>
        <p:nvSpPr>
          <p:cNvPr id="24" name="爆炸 1 56">
            <a:extLst>
              <a:ext uri="{FF2B5EF4-FFF2-40B4-BE49-F238E27FC236}">
                <a16:creationId xmlns:a16="http://schemas.microsoft.com/office/drawing/2014/main" id="{C9E899E8-FE69-4E7D-AE5F-08984E304214}"/>
              </a:ext>
            </a:extLst>
          </p:cNvPr>
          <p:cNvSpPr/>
          <p:nvPr/>
        </p:nvSpPr>
        <p:spPr bwMode="auto">
          <a:xfrm>
            <a:off x="3290518" y="4123764"/>
            <a:ext cx="3721350" cy="1123712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IN" altLang="zh-TW" sz="2000" dirty="0"/>
              <a:t>Any problems</a:t>
            </a:r>
            <a:endParaRPr lang="zh-TW" altLang="en-US" sz="2000" dirty="0"/>
          </a:p>
        </p:txBody>
      </p:sp>
      <p:sp>
        <p:nvSpPr>
          <p:cNvPr id="30" name="Oval 45">
            <a:extLst>
              <a:ext uri="{FF2B5EF4-FFF2-40B4-BE49-F238E27FC236}">
                <a16:creationId xmlns:a16="http://schemas.microsoft.com/office/drawing/2014/main" id="{420D805B-9F5B-4F3F-B450-4E1B9A3ACEE8}"/>
              </a:ext>
            </a:extLst>
          </p:cNvPr>
          <p:cNvSpPr/>
          <p:nvPr/>
        </p:nvSpPr>
        <p:spPr bwMode="auto">
          <a:xfrm>
            <a:off x="1390139" y="2698051"/>
            <a:ext cx="1479168" cy="7050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6CDF57BC-71D6-4D4C-B8BD-292D8B4EA098}"/>
              </a:ext>
            </a:extLst>
          </p:cNvPr>
          <p:cNvCxnSpPr>
            <a:cxnSpLocks/>
          </p:cNvCxnSpPr>
          <p:nvPr/>
        </p:nvCxnSpPr>
        <p:spPr bwMode="auto">
          <a:xfrm flipV="1">
            <a:off x="2221078" y="2156087"/>
            <a:ext cx="40530" cy="490984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68DAABA8-DC4D-4472-970D-2A0373FB3988}"/>
              </a:ext>
            </a:extLst>
          </p:cNvPr>
          <p:cNvSpPr/>
          <p:nvPr/>
        </p:nvSpPr>
        <p:spPr bwMode="auto">
          <a:xfrm>
            <a:off x="1588653" y="1622862"/>
            <a:ext cx="2983347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Resonance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DC33ADAE-FF24-4D35-9AF7-396D14CC3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77" y="2698051"/>
            <a:ext cx="3904029" cy="3261593"/>
          </a:xfrm>
          <a:prstGeom prst="rect">
            <a:avLst/>
          </a:prstGeom>
        </p:spPr>
      </p:pic>
      <p:sp>
        <p:nvSpPr>
          <p:cNvPr id="32" name="Oval 45">
            <a:extLst>
              <a:ext uri="{FF2B5EF4-FFF2-40B4-BE49-F238E27FC236}">
                <a16:creationId xmlns:a16="http://schemas.microsoft.com/office/drawing/2014/main" id="{F82F6377-2CC4-4A17-94FC-E9B3637895C5}"/>
              </a:ext>
            </a:extLst>
          </p:cNvPr>
          <p:cNvSpPr/>
          <p:nvPr/>
        </p:nvSpPr>
        <p:spPr bwMode="auto">
          <a:xfrm>
            <a:off x="2788564" y="2590862"/>
            <a:ext cx="1479168" cy="7050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5264AD28-E7B9-40C3-95AB-032EC32D331E}"/>
              </a:ext>
            </a:extLst>
          </p:cNvPr>
          <p:cNvCxnSpPr>
            <a:cxnSpLocks/>
          </p:cNvCxnSpPr>
          <p:nvPr/>
        </p:nvCxnSpPr>
        <p:spPr bwMode="auto">
          <a:xfrm>
            <a:off x="4352997" y="2989573"/>
            <a:ext cx="1330976" cy="376297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525DDE13-F5BE-4C40-9802-93A3C04C9F3E}"/>
              </a:ext>
            </a:extLst>
          </p:cNvPr>
          <p:cNvSpPr/>
          <p:nvPr/>
        </p:nvSpPr>
        <p:spPr bwMode="auto">
          <a:xfrm>
            <a:off x="5786682" y="3229544"/>
            <a:ext cx="2983347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 Overshoot Eye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16CA5288-E606-44B3-8537-190EE0A2FE61}"/>
              </a:ext>
            </a:extLst>
          </p:cNvPr>
          <p:cNvSpPr/>
          <p:nvPr/>
        </p:nvSpPr>
        <p:spPr>
          <a:xfrm>
            <a:off x="12914" y="6089124"/>
            <a:ext cx="9024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E. Haglund, P. </a:t>
            </a:r>
            <a:r>
              <a:rPr lang="en-US" altLang="zh-TW" sz="1000" dirty="0" err="1"/>
              <a:t>Westbergh</a:t>
            </a:r>
            <a:r>
              <a:rPr lang="en-US" altLang="zh-TW" sz="1000" dirty="0"/>
              <a:t>, J.S. </a:t>
            </a:r>
            <a:r>
              <a:rPr lang="en-US" altLang="zh-TW" sz="1000" dirty="0" err="1"/>
              <a:t>Gustavsson</a:t>
            </a:r>
            <a:r>
              <a:rPr lang="en-US" altLang="zh-TW" sz="1000" dirty="0"/>
              <a:t>, E.P. Haglund, A. Larsson, M. </a:t>
            </a:r>
            <a:r>
              <a:rPr lang="en-US" altLang="zh-TW" sz="1000" dirty="0" err="1"/>
              <a:t>Geen</a:t>
            </a:r>
            <a:r>
              <a:rPr lang="en-US" altLang="zh-TW" sz="1000" dirty="0"/>
              <a:t> and A. Joel, “30 GHz bandwidth 850 nm VCSEL with sub100 </a:t>
            </a:r>
            <a:r>
              <a:rPr lang="en-US" altLang="zh-TW" sz="1000" dirty="0" err="1"/>
              <a:t>fJ</a:t>
            </a:r>
            <a:r>
              <a:rPr lang="en-US" altLang="zh-TW" sz="1000" dirty="0"/>
              <a:t>/bit energy dissipation at 25–50 Gbit/</a:t>
            </a:r>
            <a:r>
              <a:rPr lang="en-US" altLang="zh-TW" sz="1000" dirty="0" err="1"/>
              <a:t>s,”IET</a:t>
            </a:r>
            <a:r>
              <a:rPr lang="en-US" altLang="zh-TW" sz="1000" dirty="0"/>
              <a:t> ELECTRONICS LETTERS 9th July 2015 Vol. 51 No. 14 pp. 1096–1098 </a:t>
            </a:r>
            <a:endParaRPr lang="zh-TW" altLang="en-US" sz="1000" dirty="0"/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710" y="5235746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00104 -0.201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21" grpId="0" animBg="1"/>
      <p:bldP spid="22" grpId="0" animBg="1"/>
      <p:bldP spid="22" grpId="1" animBg="1"/>
      <p:bldP spid="25" grpId="0" animBg="1"/>
      <p:bldP spid="27" grpId="0" animBg="1"/>
      <p:bldP spid="24" grpId="0" animBg="1"/>
      <p:bldP spid="24" grpId="1" animBg="1"/>
      <p:bldP spid="30" grpId="0" animBg="1"/>
      <p:bldP spid="35" grpId="0" animBg="1"/>
      <p:bldP spid="32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5EE8374-07B0-472F-B333-6DAF9656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31" y="1448120"/>
            <a:ext cx="8651537" cy="1325563"/>
          </a:xfrm>
        </p:spPr>
        <p:txBody>
          <a:bodyPr/>
          <a:lstStyle/>
          <a:p>
            <a:r>
              <a:rPr lang="en-US" altLang="zh-TW" sz="4400" dirty="0"/>
              <a:t>How can we attain single mode</a:t>
            </a:r>
            <a:endParaRPr lang="zh-TW" altLang="en-US" sz="4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30FC3A0-CC9F-42B3-9DCB-152E8E5D3B82}"/>
              </a:ext>
            </a:extLst>
          </p:cNvPr>
          <p:cNvSpPr/>
          <p:nvPr/>
        </p:nvSpPr>
        <p:spPr bwMode="auto">
          <a:xfrm>
            <a:off x="2591647" y="3802212"/>
            <a:ext cx="3960701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 </a:t>
            </a:r>
            <a:r>
              <a:rPr lang="en-US" altLang="zh-TW" sz="3200" dirty="0">
                <a:solidFill>
                  <a:srgbClr val="FF0000"/>
                </a:solidFill>
              </a:rPr>
              <a:t>Large aperture?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13" y="5178973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28650" y="551959"/>
            <a:ext cx="7886700" cy="696295"/>
          </a:xfrm>
        </p:spPr>
        <p:txBody>
          <a:bodyPr>
            <a:normAutofit fontScale="90000"/>
          </a:bodyPr>
          <a:lstStyle/>
          <a:p>
            <a:r>
              <a:rPr lang="en-US" altLang="zh-TW" sz="3600" dirty="0"/>
              <a:t>Our approach : Zn diffusion</a:t>
            </a:r>
            <a:br>
              <a:rPr lang="en-US" altLang="zh-TW" sz="3600" dirty="0"/>
            </a:br>
            <a:r>
              <a:rPr lang="en-US" altLang="zh-TW" sz="3600" dirty="0"/>
              <a:t> </a:t>
            </a:r>
            <a:endParaRPr lang="zh-TW" altLang="en-US" sz="3600" dirty="0"/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8441419" y="6372789"/>
            <a:ext cx="684213" cy="476250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7" name="Rectangle 3" descr="深色水平線"/>
          <p:cNvSpPr>
            <a:spLocks noChangeArrowheads="1"/>
          </p:cNvSpPr>
          <p:nvPr/>
        </p:nvSpPr>
        <p:spPr bwMode="auto">
          <a:xfrm>
            <a:off x="2066357" y="3278814"/>
            <a:ext cx="5400675" cy="2339975"/>
          </a:xfrm>
          <a:prstGeom prst="rect">
            <a:avLst/>
          </a:prstGeom>
          <a:pattFill prst="dkHorz">
            <a:fgClr>
              <a:schemeClr val="tx1"/>
            </a:fgClr>
            <a:bgClr>
              <a:srgbClr val="FFFFFF"/>
            </a:bgClr>
          </a:patt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066357" y="5185402"/>
            <a:ext cx="5400675" cy="252412"/>
          </a:xfrm>
          <a:prstGeom prst="rect">
            <a:avLst/>
          </a:prstGeom>
          <a:solidFill>
            <a:srgbClr val="CC00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圓角化單一角落矩形 33"/>
          <p:cNvSpPr/>
          <p:nvPr/>
        </p:nvSpPr>
        <p:spPr bwMode="auto">
          <a:xfrm>
            <a:off x="2066994" y="3278114"/>
            <a:ext cx="2340000" cy="720000"/>
          </a:xfrm>
          <a:prstGeom prst="round1Rect">
            <a:avLst>
              <a:gd name="adj" fmla="val 50000"/>
            </a:avLst>
          </a:prstGeom>
          <a:solidFill>
            <a:srgbClr val="05671C"/>
          </a:solidFill>
          <a:ln w="12700">
            <a:solidFill>
              <a:srgbClr val="05671C"/>
            </a:solidFill>
            <a:round/>
            <a:headEnd/>
            <a:tailEnd/>
          </a:ln>
          <a:scene3d>
            <a:camera prst="orthographicFront">
              <a:rot lat="0" lon="10799999" rev="10799999"/>
            </a:camera>
            <a:lightRig rig="threePt" dir="t"/>
          </a:scene3d>
        </p:spPr>
        <p:txBody>
          <a:bodyPr wrap="none" anchor="ctr"/>
          <a:lstStyle/>
          <a:p>
            <a:pPr algn="r">
              <a:defRPr/>
            </a:pPr>
            <a:endParaRPr kumimoji="0" lang="zh-TW" altLang="en-US" dirty="0">
              <a:latin typeface="Arial" charset="0"/>
            </a:endParaRPr>
          </a:p>
        </p:txBody>
      </p:sp>
      <p:sp>
        <p:nvSpPr>
          <p:cNvPr id="10" name="圓角化單一角落矩形 34"/>
          <p:cNvSpPr/>
          <p:nvPr/>
        </p:nvSpPr>
        <p:spPr bwMode="auto">
          <a:xfrm>
            <a:off x="5126994" y="3278114"/>
            <a:ext cx="2340000" cy="720000"/>
          </a:xfrm>
          <a:prstGeom prst="round1Rect">
            <a:avLst>
              <a:gd name="adj" fmla="val 50000"/>
            </a:avLst>
          </a:prstGeom>
          <a:solidFill>
            <a:srgbClr val="05671C"/>
          </a:solidFill>
          <a:ln w="12700">
            <a:solidFill>
              <a:srgbClr val="05671C"/>
            </a:solidFill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wrap="none" anchor="ctr"/>
          <a:lstStyle/>
          <a:p>
            <a:pPr algn="r">
              <a:defRPr/>
            </a:pPr>
            <a:endParaRPr kumimoji="0" lang="zh-TW" altLang="en-US" dirty="0">
              <a:latin typeface="Arial" charset="0"/>
            </a:endParaRP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2066357" y="3278814"/>
            <a:ext cx="5400675" cy="3603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 sz="2000">
              <a:solidFill>
                <a:srgbClr val="3232FF"/>
              </a:solidFill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066357" y="4861552"/>
            <a:ext cx="2052637" cy="107950"/>
          </a:xfrm>
          <a:prstGeom prst="homePlate">
            <a:avLst>
              <a:gd name="adj" fmla="val 327780"/>
            </a:avLst>
          </a:prstGeom>
          <a:pattFill prst="lgConfetti">
            <a:fgClr>
              <a:srgbClr val="FF0000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 rot="10800000">
            <a:off x="5415982" y="4861552"/>
            <a:ext cx="2051050" cy="107950"/>
          </a:xfrm>
          <a:prstGeom prst="homePlate">
            <a:avLst>
              <a:gd name="adj" fmla="val 327775"/>
            </a:avLst>
          </a:prstGeom>
          <a:pattFill prst="lgConfetti">
            <a:fgClr>
              <a:srgbClr val="FF0000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cxnSp>
        <p:nvCxnSpPr>
          <p:cNvPr id="14" name="直線單箭頭接點 10"/>
          <p:cNvCxnSpPr>
            <a:cxnSpLocks noChangeShapeType="1"/>
          </p:cNvCxnSpPr>
          <p:nvPr/>
        </p:nvCxnSpPr>
        <p:spPr bwMode="auto">
          <a:xfrm>
            <a:off x="1742507" y="3853489"/>
            <a:ext cx="288925" cy="0"/>
          </a:xfrm>
          <a:prstGeom prst="straightConnector1">
            <a:avLst/>
          </a:prstGeom>
          <a:noFill/>
          <a:ln w="25400" algn="ctr">
            <a:solidFill>
              <a:srgbClr val="05671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915419" y="5150477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000">
                <a:solidFill>
                  <a:srgbClr val="FF00FF"/>
                </a:solidFill>
                <a:ea typeface="標楷體" panose="03000509000000000000" pitchFamily="65" charset="-120"/>
              </a:rPr>
              <a:t>MQW</a:t>
            </a:r>
            <a:endParaRPr lang="en-US" altLang="zh-TW" sz="2400">
              <a:solidFill>
                <a:srgbClr val="FF00FF"/>
              </a:solidFill>
              <a:ea typeface="標楷體" panose="03000509000000000000" pitchFamily="65" charset="-120"/>
            </a:endParaRPr>
          </a:p>
        </p:txBody>
      </p:sp>
      <p:cxnSp>
        <p:nvCxnSpPr>
          <p:cNvPr id="16" name="直線單箭頭接點 27"/>
          <p:cNvCxnSpPr>
            <a:cxnSpLocks noChangeShapeType="1"/>
          </p:cNvCxnSpPr>
          <p:nvPr/>
        </p:nvCxnSpPr>
        <p:spPr bwMode="auto">
          <a:xfrm>
            <a:off x="1742507" y="5329864"/>
            <a:ext cx="288925" cy="0"/>
          </a:xfrm>
          <a:prstGeom prst="straightConnector1">
            <a:avLst/>
          </a:prstGeom>
          <a:noFill/>
          <a:ln w="25400" algn="ctr">
            <a:solidFill>
              <a:srgbClr val="FF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-40940" y="4774443"/>
            <a:ext cx="1844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2400">
                <a:solidFill>
                  <a:srgbClr val="FF0000"/>
                </a:solidFill>
                <a:ea typeface="標楷體" panose="03000509000000000000" pitchFamily="65" charset="-120"/>
              </a:rPr>
              <a:t>Oxide layer</a:t>
            </a:r>
          </a:p>
        </p:txBody>
      </p:sp>
      <p:cxnSp>
        <p:nvCxnSpPr>
          <p:cNvPr id="18" name="直線單箭頭接點 12"/>
          <p:cNvCxnSpPr>
            <a:cxnSpLocks noChangeShapeType="1"/>
          </p:cNvCxnSpPr>
          <p:nvPr/>
        </p:nvCxnSpPr>
        <p:spPr bwMode="auto">
          <a:xfrm>
            <a:off x="1742507" y="4934577"/>
            <a:ext cx="288925" cy="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群組 47"/>
          <p:cNvGrpSpPr>
            <a:grpSpLocks/>
          </p:cNvGrpSpPr>
          <p:nvPr/>
        </p:nvGrpSpPr>
        <p:grpSpPr bwMode="auto">
          <a:xfrm>
            <a:off x="4155507" y="3674102"/>
            <a:ext cx="1223962" cy="1511300"/>
            <a:chOff x="4644000" y="3456000"/>
            <a:chExt cx="1224000" cy="1512000"/>
          </a:xfrm>
        </p:grpSpPr>
        <p:sp>
          <p:nvSpPr>
            <p:cNvPr id="20" name="手繪多邊形 23"/>
            <p:cNvSpPr>
              <a:spLocks/>
            </p:cNvSpPr>
            <p:nvPr/>
          </p:nvSpPr>
          <p:spPr bwMode="auto">
            <a:xfrm>
              <a:off x="4644000" y="3888000"/>
              <a:ext cx="720000" cy="1080000"/>
            </a:xfrm>
            <a:custGeom>
              <a:avLst/>
              <a:gdLst>
                <a:gd name="T0" fmla="*/ 0 w 1081087"/>
                <a:gd name="T1" fmla="*/ 2147483647 h 721519"/>
                <a:gd name="T2" fmla="*/ 1 w 1081087"/>
                <a:gd name="T3" fmla="*/ 0 h 721519"/>
                <a:gd name="T4" fmla="*/ 1 w 1081087"/>
                <a:gd name="T5" fmla="*/ 2147483647 h 7215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087" h="721519">
                  <a:moveTo>
                    <a:pt x="0" y="721519"/>
                  </a:moveTo>
                  <a:cubicBezTo>
                    <a:pt x="182562" y="360759"/>
                    <a:pt x="365125" y="0"/>
                    <a:pt x="545306" y="0"/>
                  </a:cubicBezTo>
                  <a:cubicBezTo>
                    <a:pt x="725487" y="0"/>
                    <a:pt x="903287" y="360759"/>
                    <a:pt x="1081087" y="7215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21" name="手繪多邊形 23"/>
            <p:cNvSpPr>
              <a:spLocks/>
            </p:cNvSpPr>
            <p:nvPr/>
          </p:nvSpPr>
          <p:spPr bwMode="auto">
            <a:xfrm>
              <a:off x="5148000" y="3888000"/>
              <a:ext cx="720000" cy="1080000"/>
            </a:xfrm>
            <a:custGeom>
              <a:avLst/>
              <a:gdLst>
                <a:gd name="T0" fmla="*/ 0 w 1081087"/>
                <a:gd name="T1" fmla="*/ 2147483647 h 721519"/>
                <a:gd name="T2" fmla="*/ 1 w 1081087"/>
                <a:gd name="T3" fmla="*/ 0 h 721519"/>
                <a:gd name="T4" fmla="*/ 1 w 1081087"/>
                <a:gd name="T5" fmla="*/ 2147483647 h 7215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087" h="721519">
                  <a:moveTo>
                    <a:pt x="0" y="721519"/>
                  </a:moveTo>
                  <a:cubicBezTo>
                    <a:pt x="182562" y="360759"/>
                    <a:pt x="365125" y="0"/>
                    <a:pt x="545306" y="0"/>
                  </a:cubicBezTo>
                  <a:cubicBezTo>
                    <a:pt x="725487" y="0"/>
                    <a:pt x="903287" y="360759"/>
                    <a:pt x="1081087" y="7215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22" name="手繪多邊形 23"/>
            <p:cNvSpPr>
              <a:spLocks/>
            </p:cNvSpPr>
            <p:nvPr/>
          </p:nvSpPr>
          <p:spPr bwMode="auto">
            <a:xfrm>
              <a:off x="4860000" y="3456000"/>
              <a:ext cx="720000" cy="1080000"/>
            </a:xfrm>
            <a:custGeom>
              <a:avLst/>
              <a:gdLst>
                <a:gd name="T0" fmla="*/ 0 w 1081087"/>
                <a:gd name="T1" fmla="*/ 2147483647 h 721519"/>
                <a:gd name="T2" fmla="*/ 1 w 1081087"/>
                <a:gd name="T3" fmla="*/ 0 h 721519"/>
                <a:gd name="T4" fmla="*/ 1 w 1081087"/>
                <a:gd name="T5" fmla="*/ 2147483647 h 7215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087" h="721519">
                  <a:moveTo>
                    <a:pt x="0" y="721519"/>
                  </a:moveTo>
                  <a:cubicBezTo>
                    <a:pt x="182562" y="360759"/>
                    <a:pt x="365125" y="0"/>
                    <a:pt x="545306" y="0"/>
                  </a:cubicBezTo>
                  <a:cubicBezTo>
                    <a:pt x="725487" y="0"/>
                    <a:pt x="903287" y="360759"/>
                    <a:pt x="1081087" y="7215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TW" altLang="en-US"/>
            </a:p>
          </p:txBody>
        </p:sp>
      </p:grpSp>
      <p:sp>
        <p:nvSpPr>
          <p:cNvPr id="23" name="手繪多邊形 23"/>
          <p:cNvSpPr>
            <a:spLocks/>
          </p:cNvSpPr>
          <p:nvPr/>
        </p:nvSpPr>
        <p:spPr bwMode="auto">
          <a:xfrm>
            <a:off x="4388869" y="3674102"/>
            <a:ext cx="720725" cy="1079500"/>
          </a:xfrm>
          <a:custGeom>
            <a:avLst/>
            <a:gdLst>
              <a:gd name="T0" fmla="*/ 0 w 1081087"/>
              <a:gd name="T1" fmla="*/ 2147483647 h 721519"/>
              <a:gd name="T2" fmla="*/ 1 w 1081087"/>
              <a:gd name="T3" fmla="*/ 0 h 721519"/>
              <a:gd name="T4" fmla="*/ 1 w 1081087"/>
              <a:gd name="T5" fmla="*/ 2147483647 h 72151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81087" h="721519">
                <a:moveTo>
                  <a:pt x="0" y="721519"/>
                </a:moveTo>
                <a:cubicBezTo>
                  <a:pt x="182562" y="360759"/>
                  <a:pt x="365125" y="0"/>
                  <a:pt x="545306" y="0"/>
                </a:cubicBezTo>
                <a:cubicBezTo>
                  <a:pt x="725487" y="0"/>
                  <a:pt x="903287" y="360759"/>
                  <a:pt x="1081087" y="721519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zh-TW" altLang="en-US"/>
          </a:p>
        </p:txBody>
      </p:sp>
      <p:grpSp>
        <p:nvGrpSpPr>
          <p:cNvPr id="24" name="群組 76"/>
          <p:cNvGrpSpPr>
            <a:grpSpLocks/>
          </p:cNvGrpSpPr>
          <p:nvPr/>
        </p:nvGrpSpPr>
        <p:grpSpPr bwMode="auto">
          <a:xfrm>
            <a:off x="4155507" y="4105902"/>
            <a:ext cx="1223962" cy="1079500"/>
            <a:chOff x="6444208" y="2785492"/>
            <a:chExt cx="1224000" cy="1080000"/>
          </a:xfrm>
        </p:grpSpPr>
        <p:sp>
          <p:nvSpPr>
            <p:cNvPr id="25" name="手繪多邊形 23"/>
            <p:cNvSpPr>
              <a:spLocks/>
            </p:cNvSpPr>
            <p:nvPr/>
          </p:nvSpPr>
          <p:spPr bwMode="auto">
            <a:xfrm>
              <a:off x="6444208" y="2785492"/>
              <a:ext cx="720000" cy="1080000"/>
            </a:xfrm>
            <a:custGeom>
              <a:avLst/>
              <a:gdLst>
                <a:gd name="T0" fmla="*/ 0 w 1081087"/>
                <a:gd name="T1" fmla="*/ 2147483647 h 721519"/>
                <a:gd name="T2" fmla="*/ 1 w 1081087"/>
                <a:gd name="T3" fmla="*/ 0 h 721519"/>
                <a:gd name="T4" fmla="*/ 1 w 1081087"/>
                <a:gd name="T5" fmla="*/ 2147483647 h 7215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087" h="721519">
                  <a:moveTo>
                    <a:pt x="0" y="721519"/>
                  </a:moveTo>
                  <a:cubicBezTo>
                    <a:pt x="182562" y="360759"/>
                    <a:pt x="365125" y="0"/>
                    <a:pt x="545306" y="0"/>
                  </a:cubicBezTo>
                  <a:cubicBezTo>
                    <a:pt x="725487" y="0"/>
                    <a:pt x="903287" y="360759"/>
                    <a:pt x="1081087" y="7215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26" name="手繪多邊形 23"/>
            <p:cNvSpPr>
              <a:spLocks/>
            </p:cNvSpPr>
            <p:nvPr/>
          </p:nvSpPr>
          <p:spPr bwMode="auto">
            <a:xfrm>
              <a:off x="6948208" y="2785492"/>
              <a:ext cx="720000" cy="1080000"/>
            </a:xfrm>
            <a:custGeom>
              <a:avLst/>
              <a:gdLst>
                <a:gd name="T0" fmla="*/ 0 w 1081087"/>
                <a:gd name="T1" fmla="*/ 2147483647 h 721519"/>
                <a:gd name="T2" fmla="*/ 1 w 1081087"/>
                <a:gd name="T3" fmla="*/ 0 h 721519"/>
                <a:gd name="T4" fmla="*/ 1 w 1081087"/>
                <a:gd name="T5" fmla="*/ 2147483647 h 72151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1087" h="721519">
                  <a:moveTo>
                    <a:pt x="0" y="721519"/>
                  </a:moveTo>
                  <a:cubicBezTo>
                    <a:pt x="182562" y="360759"/>
                    <a:pt x="365125" y="0"/>
                    <a:pt x="545306" y="0"/>
                  </a:cubicBezTo>
                  <a:cubicBezTo>
                    <a:pt x="725487" y="0"/>
                    <a:pt x="903287" y="360759"/>
                    <a:pt x="1081087" y="721519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zh-TW" altLang="en-US"/>
            </a:p>
          </p:txBody>
        </p:sp>
      </p:grpSp>
      <p:grpSp>
        <p:nvGrpSpPr>
          <p:cNvPr id="27" name="Group 30"/>
          <p:cNvGrpSpPr>
            <a:grpSpLocks/>
          </p:cNvGrpSpPr>
          <p:nvPr/>
        </p:nvGrpSpPr>
        <p:grpSpPr bwMode="auto">
          <a:xfrm>
            <a:off x="2318769" y="1586539"/>
            <a:ext cx="360363" cy="1335088"/>
            <a:chOff x="2744" y="1886"/>
            <a:chExt cx="183" cy="625"/>
          </a:xfrm>
        </p:grpSpPr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2744" y="1888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2926" y="1886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H="1">
              <a:off x="2744" y="1966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1" name="Line 34"/>
            <p:cNvSpPr>
              <a:spLocks noChangeShapeType="1"/>
            </p:cNvSpPr>
            <p:nvPr/>
          </p:nvSpPr>
          <p:spPr bwMode="auto">
            <a:xfrm>
              <a:off x="2744" y="1964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 flipH="1">
              <a:off x="2744" y="2043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>
              <a:off x="2926" y="2040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4" name="Line 37"/>
            <p:cNvSpPr>
              <a:spLocks noChangeShapeType="1"/>
            </p:cNvSpPr>
            <p:nvPr/>
          </p:nvSpPr>
          <p:spPr bwMode="auto">
            <a:xfrm flipH="1">
              <a:off x="2744" y="2121"/>
              <a:ext cx="183" cy="2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5" name="Line 38"/>
            <p:cNvSpPr>
              <a:spLocks noChangeShapeType="1"/>
            </p:cNvSpPr>
            <p:nvPr/>
          </p:nvSpPr>
          <p:spPr bwMode="auto">
            <a:xfrm>
              <a:off x="2744" y="2119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>
              <a:off x="2744" y="2198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7" name="Line 41"/>
            <p:cNvSpPr>
              <a:spLocks noChangeShapeType="1"/>
            </p:cNvSpPr>
            <p:nvPr/>
          </p:nvSpPr>
          <p:spPr bwMode="auto">
            <a:xfrm>
              <a:off x="2926" y="2196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8" name="Line 42"/>
            <p:cNvSpPr>
              <a:spLocks noChangeShapeType="1"/>
            </p:cNvSpPr>
            <p:nvPr/>
          </p:nvSpPr>
          <p:spPr bwMode="auto">
            <a:xfrm flipH="1">
              <a:off x="2744" y="2276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2744" y="2274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H="1">
              <a:off x="2744" y="2353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1" name="Line 45"/>
            <p:cNvSpPr>
              <a:spLocks noChangeShapeType="1"/>
            </p:cNvSpPr>
            <p:nvPr/>
          </p:nvSpPr>
          <p:spPr bwMode="auto">
            <a:xfrm>
              <a:off x="2926" y="2348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2" name="Line 46"/>
            <p:cNvSpPr>
              <a:spLocks noChangeShapeType="1"/>
            </p:cNvSpPr>
            <p:nvPr/>
          </p:nvSpPr>
          <p:spPr bwMode="auto">
            <a:xfrm flipH="1">
              <a:off x="2744" y="2429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2744" y="2427"/>
              <a:ext cx="0" cy="84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H="1">
              <a:off x="2744" y="2506"/>
              <a:ext cx="183" cy="1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45" name="AutoShape 49"/>
          <p:cNvSpPr>
            <a:spLocks noChangeArrowheads="1"/>
          </p:cNvSpPr>
          <p:nvPr/>
        </p:nvSpPr>
        <p:spPr bwMode="auto">
          <a:xfrm>
            <a:off x="3650682" y="1946902"/>
            <a:ext cx="1439862" cy="539750"/>
          </a:xfrm>
          <a:prstGeom prst="rightArrow">
            <a:avLst>
              <a:gd name="adj1" fmla="val 50000"/>
              <a:gd name="adj2" fmla="val 111232"/>
            </a:avLst>
          </a:prstGeom>
          <a:solidFill>
            <a:srgbClr val="339933"/>
          </a:solidFill>
          <a:ln w="63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3650682" y="1550027"/>
            <a:ext cx="1439862" cy="30480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rgbClr val="33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Zinc diffusion</a:t>
            </a:r>
          </a:p>
        </p:txBody>
      </p:sp>
      <p:grpSp>
        <p:nvGrpSpPr>
          <p:cNvPr id="47" name="Group 51"/>
          <p:cNvGrpSpPr>
            <a:grpSpLocks/>
          </p:cNvGrpSpPr>
          <p:nvPr/>
        </p:nvGrpSpPr>
        <p:grpSpPr bwMode="auto">
          <a:xfrm>
            <a:off x="5666807" y="1657977"/>
            <a:ext cx="360362" cy="1331912"/>
            <a:chOff x="4604" y="1117"/>
            <a:chExt cx="276" cy="2026"/>
          </a:xfrm>
        </p:grpSpPr>
        <p:pic>
          <p:nvPicPr>
            <p:cNvPr id="48" name="Picture 5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1117"/>
              <a:ext cx="276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5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04" y="2069"/>
              <a:ext cx="276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 Box 55"/>
          <p:cNvSpPr txBox="1">
            <a:spLocks noChangeArrowheads="1"/>
          </p:cNvSpPr>
          <p:nvPr/>
        </p:nvSpPr>
        <p:spPr bwMode="auto">
          <a:xfrm>
            <a:off x="5414394" y="3097839"/>
            <a:ext cx="922338" cy="307975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Disorder</a:t>
            </a:r>
          </a:p>
        </p:txBody>
      </p:sp>
      <p:sp>
        <p:nvSpPr>
          <p:cNvPr id="51" name="Rectangle 56"/>
          <p:cNvSpPr>
            <a:spLocks noChangeArrowheads="1"/>
          </p:cNvSpPr>
          <p:nvPr/>
        </p:nvSpPr>
        <p:spPr bwMode="auto">
          <a:xfrm>
            <a:off x="6351019" y="1729414"/>
            <a:ext cx="1712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>
                <a:ea typeface="標楷體" panose="03000509000000000000" pitchFamily="65" charset="-120"/>
              </a:rPr>
              <a:t>n (Reflectivity)</a:t>
            </a:r>
          </a:p>
        </p:txBody>
      </p:sp>
      <p:sp>
        <p:nvSpPr>
          <p:cNvPr id="52" name="Line 58"/>
          <p:cNvSpPr>
            <a:spLocks noChangeShapeType="1"/>
          </p:cNvSpPr>
          <p:nvPr/>
        </p:nvSpPr>
        <p:spPr bwMode="auto">
          <a:xfrm>
            <a:off x="8187757" y="1657977"/>
            <a:ext cx="0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3" name="Text Box 59"/>
          <p:cNvSpPr txBox="1">
            <a:spLocks noChangeArrowheads="1"/>
          </p:cNvSpPr>
          <p:nvPr/>
        </p:nvSpPr>
        <p:spPr bwMode="auto">
          <a:xfrm>
            <a:off x="6027169" y="2378702"/>
            <a:ext cx="2570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7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>
                <a:ea typeface="標楷體" panose="03000509000000000000" pitchFamily="65" charset="-120"/>
              </a:rPr>
              <a:t>R ( series resistance) </a:t>
            </a:r>
          </a:p>
        </p:txBody>
      </p:sp>
      <p:sp>
        <p:nvSpPr>
          <p:cNvPr id="54" name="Line 60"/>
          <p:cNvSpPr>
            <a:spLocks noChangeShapeType="1"/>
          </p:cNvSpPr>
          <p:nvPr/>
        </p:nvSpPr>
        <p:spPr bwMode="auto">
          <a:xfrm>
            <a:off x="8583044" y="2305677"/>
            <a:ext cx="0" cy="539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6" name="Rectangle 64"/>
          <p:cNvSpPr>
            <a:spLocks noChangeArrowheads="1"/>
          </p:cNvSpPr>
          <p:nvPr/>
        </p:nvSpPr>
        <p:spPr bwMode="auto">
          <a:xfrm>
            <a:off x="0" y="6099844"/>
            <a:ext cx="8856484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TW" sz="1000" dirty="0">
                <a:latin typeface="Times New Roman" pitchFamily="18" charset="0"/>
                <a:ea typeface="標楷體" pitchFamily="65" charset="-120"/>
              </a:rPr>
              <a:t> C. C. Chen, S. J. </a:t>
            </a:r>
            <a:r>
              <a:rPr lang="en-US" altLang="zh-TW" sz="1000" dirty="0" err="1">
                <a:latin typeface="Times New Roman" pitchFamily="18" charset="0"/>
                <a:ea typeface="標楷體" pitchFamily="65" charset="-120"/>
              </a:rPr>
              <a:t>Liaw</a:t>
            </a:r>
            <a:r>
              <a:rPr lang="en-US" altLang="zh-TW" sz="1000" dirty="0">
                <a:latin typeface="Times New Roman" pitchFamily="18" charset="0"/>
                <a:ea typeface="標楷體" pitchFamily="65" charset="-120"/>
              </a:rPr>
              <a:t>, and Y. J. Yang</a:t>
            </a:r>
            <a:r>
              <a:rPr lang="en-US" altLang="zh-TW" sz="1000" i="1" dirty="0">
                <a:latin typeface="Times New Roman" pitchFamily="18" charset="0"/>
                <a:ea typeface="標楷體" pitchFamily="65" charset="-120"/>
              </a:rPr>
              <a:t>, “</a:t>
            </a:r>
            <a:r>
              <a:rPr lang="en-US" altLang="zh-TW" sz="1000" dirty="0">
                <a:latin typeface="Times New Roman" pitchFamily="18" charset="0"/>
                <a:ea typeface="標楷體" pitchFamily="65" charset="-120"/>
              </a:rPr>
              <a:t>Stable Single-Mode Operation of an 850-nm VCSEL with a Higher Order Mode Absorber Formed by Shallow Zn Diffusion”, </a:t>
            </a:r>
            <a:r>
              <a:rPr lang="en-US" altLang="zh-TW" sz="1000" i="1" dirty="0">
                <a:latin typeface="Times New Roman" pitchFamily="18" charset="0"/>
                <a:ea typeface="標楷體" pitchFamily="65" charset="-120"/>
              </a:rPr>
              <a:t>IEEE Photon. Technol. Lett</a:t>
            </a:r>
            <a:r>
              <a:rPr lang="en-US" altLang="zh-TW" sz="1000" dirty="0">
                <a:latin typeface="Times New Roman" pitchFamily="18" charset="0"/>
                <a:ea typeface="標楷體" pitchFamily="65" charset="-120"/>
              </a:rPr>
              <a:t>., vol. 13, no. 4, Apr. 2001.</a:t>
            </a:r>
            <a:endParaRPr lang="en-US" altLang="zh-TW" sz="1000" i="1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58" name="Picture 2" descr="C:\Users\suntoly\Desktop\畢業論文\整理圖表\老師要\Zn30m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" y="1420518"/>
            <a:ext cx="2121064" cy="159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爆炸 1 56"/>
          <p:cNvSpPr/>
          <p:nvPr/>
        </p:nvSpPr>
        <p:spPr bwMode="auto">
          <a:xfrm>
            <a:off x="2066357" y="1463080"/>
            <a:ext cx="5592762" cy="371689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r>
              <a:rPr lang="en-IN" altLang="zh-TW" sz="2000" dirty="0"/>
              <a:t>Reducing number of modes will enhance brightness and reduce divergence angle.</a:t>
            </a:r>
            <a:endParaRPr lang="zh-TW" altLang="en-US" sz="2000" dirty="0"/>
          </a:p>
        </p:txBody>
      </p:sp>
      <p:pic>
        <p:nvPicPr>
          <p:cNvPr id="55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145" y="5471139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8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-0.199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5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-0.19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4.16667E-6 -0.1990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4.44444E-6 -0.1865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2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-0.0606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4.44444E-6 -0.1865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2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4.16667E-6 -0.0606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0" grpId="0"/>
      <p:bldP spid="51" grpId="0"/>
      <p:bldP spid="53" grpId="0"/>
      <p:bldP spid="57" grpId="0" animBg="1"/>
      <p:bldP spid="5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904EA05-BD05-4A55-A509-9A1E262E9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95" y="668898"/>
            <a:ext cx="8479519" cy="1224190"/>
          </a:xfrm>
        </p:spPr>
        <p:txBody>
          <a:bodyPr/>
          <a:lstStyle/>
          <a:p>
            <a:pPr lvl="0"/>
            <a:r>
              <a:rPr lang="en-US" altLang="zh-TW" sz="3600" dirty="0"/>
              <a:t>The problem of Large aperture </a:t>
            </a:r>
            <a:endParaRPr lang="zh-TW" alt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2747633-F2B8-4D9B-8778-DF059CC07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49" y="2324911"/>
            <a:ext cx="3880274" cy="277026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6CBCF36-1029-41C3-9200-D8485F505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30" y="2303342"/>
            <a:ext cx="3821908" cy="2770270"/>
          </a:xfrm>
          <a:prstGeom prst="rect">
            <a:avLst/>
          </a:prstGeom>
        </p:spPr>
      </p:pic>
      <p:sp>
        <p:nvSpPr>
          <p:cNvPr id="9" name="Oval 45">
            <a:extLst>
              <a:ext uri="{FF2B5EF4-FFF2-40B4-BE49-F238E27FC236}">
                <a16:creationId xmlns:a16="http://schemas.microsoft.com/office/drawing/2014/main" id="{6783C184-9520-4E07-A4BD-37112AA3758F}"/>
              </a:ext>
            </a:extLst>
          </p:cNvPr>
          <p:cNvSpPr/>
          <p:nvPr/>
        </p:nvSpPr>
        <p:spPr bwMode="auto">
          <a:xfrm>
            <a:off x="3548226" y="2431916"/>
            <a:ext cx="401204" cy="4061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3B4B805-D80B-47D0-B0ED-1E98481E919D}"/>
              </a:ext>
            </a:extLst>
          </p:cNvPr>
          <p:cNvSpPr/>
          <p:nvPr/>
        </p:nvSpPr>
        <p:spPr bwMode="auto">
          <a:xfrm>
            <a:off x="2582574" y="1778249"/>
            <a:ext cx="1989426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 High Power 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70A09A07-A8A0-4541-A390-E989A5EBF434}"/>
              </a:ext>
            </a:extLst>
          </p:cNvPr>
          <p:cNvCxnSpPr/>
          <p:nvPr/>
        </p:nvCxnSpPr>
        <p:spPr bwMode="auto">
          <a:xfrm flipH="1" flipV="1">
            <a:off x="3433864" y="2256817"/>
            <a:ext cx="233464" cy="37818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7AA4024B-EC0A-4885-B935-B55BAA095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72" y="1978304"/>
            <a:ext cx="4416357" cy="336888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AB14F5C-EC06-4B7F-9E12-5A70F0C9E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79" y="2524966"/>
            <a:ext cx="4363014" cy="1995846"/>
          </a:xfrm>
          <a:prstGeom prst="rect">
            <a:avLst/>
          </a:prstGeom>
        </p:spPr>
      </p:pic>
      <p:sp>
        <p:nvSpPr>
          <p:cNvPr id="16" name="Oval 45">
            <a:extLst>
              <a:ext uri="{FF2B5EF4-FFF2-40B4-BE49-F238E27FC236}">
                <a16:creationId xmlns:a16="http://schemas.microsoft.com/office/drawing/2014/main" id="{7A947AA4-8161-4FE8-A1DC-30B4681E189F}"/>
              </a:ext>
            </a:extLst>
          </p:cNvPr>
          <p:cNvSpPr/>
          <p:nvPr/>
        </p:nvSpPr>
        <p:spPr bwMode="auto">
          <a:xfrm>
            <a:off x="819907" y="1955322"/>
            <a:ext cx="1866361" cy="128481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7" name="爆炸 1 56">
            <a:extLst>
              <a:ext uri="{FF2B5EF4-FFF2-40B4-BE49-F238E27FC236}">
                <a16:creationId xmlns:a16="http://schemas.microsoft.com/office/drawing/2014/main" id="{9891F737-A801-49E1-BE72-D67732B793EA}"/>
              </a:ext>
            </a:extLst>
          </p:cNvPr>
          <p:cNvSpPr/>
          <p:nvPr/>
        </p:nvSpPr>
        <p:spPr bwMode="auto">
          <a:xfrm>
            <a:off x="2942357" y="1181803"/>
            <a:ext cx="4275464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Low frequency roll off</a:t>
            </a:r>
            <a:endParaRPr lang="zh-TW" altLang="en-US" sz="2400" dirty="0"/>
          </a:p>
        </p:txBody>
      </p:sp>
      <p:sp>
        <p:nvSpPr>
          <p:cNvPr id="18" name="箭號: 向下 17">
            <a:extLst>
              <a:ext uri="{FF2B5EF4-FFF2-40B4-BE49-F238E27FC236}">
                <a16:creationId xmlns:a16="http://schemas.microsoft.com/office/drawing/2014/main" id="{46580C97-3B79-4235-B68E-00963B5548DD}"/>
              </a:ext>
            </a:extLst>
          </p:cNvPr>
          <p:cNvSpPr/>
          <p:nvPr/>
        </p:nvSpPr>
        <p:spPr bwMode="auto">
          <a:xfrm>
            <a:off x="6974732" y="4184823"/>
            <a:ext cx="87550" cy="394304"/>
          </a:xfrm>
          <a:prstGeom prst="down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9" name="爆炸 1 56">
            <a:extLst>
              <a:ext uri="{FF2B5EF4-FFF2-40B4-BE49-F238E27FC236}">
                <a16:creationId xmlns:a16="http://schemas.microsoft.com/office/drawing/2014/main" id="{F3B033DF-EB90-4ECF-99AB-264BAD696DB9}"/>
              </a:ext>
            </a:extLst>
          </p:cNvPr>
          <p:cNvSpPr/>
          <p:nvPr/>
        </p:nvSpPr>
        <p:spPr bwMode="auto">
          <a:xfrm>
            <a:off x="4525179" y="4520812"/>
            <a:ext cx="4806889" cy="129659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Higher RIN value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9DF831-C603-403D-9217-CC5920009918}"/>
              </a:ext>
            </a:extLst>
          </p:cNvPr>
          <p:cNvSpPr/>
          <p:nvPr/>
        </p:nvSpPr>
        <p:spPr>
          <a:xfrm>
            <a:off x="12914" y="5962660"/>
            <a:ext cx="90245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ZUHAIB KHAN1 , YUNG-HAO CHANG1 , TE-LIEH PAN2 , YAUNG-CHENG ZHAO1 , YEN-YU HUANG1 , CHIA-HUNG LEE3 , JUI-SHENG CHANG3 , CHENG-YI LIU3 , CHENG-YUAN LEE2 , CHAO-YI FANG2 , AND JIN-WEI SHI, “High-Brightness, High-Speed, and Low-Noise VCSEL Arrays for Optical Wireless Communication,” IEEE PHOTONICS SOCIETY SECTION VOLUME 10, 2022 pp.2303-2317</a:t>
            </a:r>
            <a:endParaRPr lang="zh-TW" altLang="en-US" sz="1000" dirty="0"/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282" y="5573638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48140" y="344907"/>
            <a:ext cx="8479519" cy="722270"/>
          </a:xfrm>
        </p:spPr>
        <p:txBody>
          <a:bodyPr/>
          <a:lstStyle/>
          <a:p>
            <a:pPr lvl="0"/>
            <a:r>
              <a:rPr lang="en-US" altLang="zh-TW" sz="3600" dirty="0"/>
              <a:t>The problem of single-mode Zn Diffusion VCSEL</a:t>
            </a:r>
            <a:endParaRPr lang="zh-TW" altLang="en-US" sz="3600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119149" y="1733550"/>
          <a:ext cx="413385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Graph" r:id="rId4" imgW="4276954" imgH="3024835" progId="Origin50.Graph">
                  <p:embed/>
                </p:oleObj>
              </mc:Choice>
              <mc:Fallback>
                <p:oleObj name="Graph" r:id="rId4" imgW="4276954" imgH="3024835" progId="Origin50.Graph">
                  <p:embed/>
                  <p:pic>
                    <p:nvPicPr>
                      <p:cNvPr id="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49" y="1733550"/>
                        <a:ext cx="4133850" cy="2924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17"/>
          <p:cNvSpPr>
            <a:spLocks noChangeArrowheads="1"/>
          </p:cNvSpPr>
          <p:nvPr/>
        </p:nvSpPr>
        <p:spPr bwMode="auto">
          <a:xfrm>
            <a:off x="1258888" y="2565400"/>
            <a:ext cx="647700" cy="4318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4787900" y="2060575"/>
            <a:ext cx="3746500" cy="2447925"/>
            <a:chOff x="2925" y="1888"/>
            <a:chExt cx="2360" cy="1542"/>
          </a:xfrm>
        </p:grpSpPr>
        <p:sp>
          <p:nvSpPr>
            <p:cNvPr id="9" name="Rectangle 20" descr="深色水平線"/>
            <p:cNvSpPr>
              <a:spLocks noChangeArrowheads="1"/>
            </p:cNvSpPr>
            <p:nvPr/>
          </p:nvSpPr>
          <p:spPr bwMode="auto">
            <a:xfrm>
              <a:off x="2925" y="2603"/>
              <a:ext cx="2359" cy="437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2925" y="2480"/>
              <a:ext cx="2360" cy="123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1" name="Rectangle 22" descr="深色水平線"/>
            <p:cNvSpPr>
              <a:spLocks noChangeArrowheads="1"/>
            </p:cNvSpPr>
            <p:nvPr/>
          </p:nvSpPr>
          <p:spPr bwMode="auto">
            <a:xfrm>
              <a:off x="2925" y="1888"/>
              <a:ext cx="2359" cy="592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2" name="Rectangle 23"/>
            <p:cNvSpPr>
              <a:spLocks noChangeArrowheads="1"/>
            </p:cNvSpPr>
            <p:nvPr/>
          </p:nvSpPr>
          <p:spPr bwMode="auto">
            <a:xfrm>
              <a:off x="2925" y="3040"/>
              <a:ext cx="2360" cy="390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3" name="AutoShape 24"/>
            <p:cNvSpPr>
              <a:spLocks noChangeArrowheads="1"/>
            </p:cNvSpPr>
            <p:nvPr/>
          </p:nvSpPr>
          <p:spPr bwMode="auto">
            <a:xfrm>
              <a:off x="2925" y="1888"/>
              <a:ext cx="878" cy="312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4" name="AutoShape 25"/>
            <p:cNvSpPr>
              <a:spLocks noChangeArrowheads="1"/>
            </p:cNvSpPr>
            <p:nvPr/>
          </p:nvSpPr>
          <p:spPr bwMode="auto">
            <a:xfrm>
              <a:off x="4407" y="1888"/>
              <a:ext cx="878" cy="312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2925" y="2323"/>
              <a:ext cx="714" cy="62"/>
            </a:xfrm>
            <a:prstGeom prst="homePlate">
              <a:avLst>
                <a:gd name="adj" fmla="val 287903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 rot="10800000">
              <a:off x="4571" y="2325"/>
              <a:ext cx="714" cy="61"/>
            </a:xfrm>
            <a:prstGeom prst="homePlate">
              <a:avLst>
                <a:gd name="adj" fmla="val 292623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257190" y="4803868"/>
            <a:ext cx="4300451" cy="100806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rPr>
              <a:t>Low frequency roll-off</a:t>
            </a:r>
          </a:p>
        </p:txBody>
      </p:sp>
      <p:sp>
        <p:nvSpPr>
          <p:cNvPr id="18" name="Oval 31"/>
          <p:cNvSpPr>
            <a:spLocks noChangeArrowheads="1"/>
          </p:cNvSpPr>
          <p:nvPr/>
        </p:nvSpPr>
        <p:spPr bwMode="auto">
          <a:xfrm>
            <a:off x="5942013" y="2347913"/>
            <a:ext cx="215900" cy="215900"/>
          </a:xfrm>
          <a:prstGeom prst="ellipse">
            <a:avLst/>
          </a:prstGeom>
          <a:noFill/>
          <a:ln w="28575" algn="ctr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9" name="Oval 32"/>
          <p:cNvSpPr>
            <a:spLocks noChangeArrowheads="1"/>
          </p:cNvSpPr>
          <p:nvPr/>
        </p:nvSpPr>
        <p:spPr bwMode="auto">
          <a:xfrm>
            <a:off x="5508625" y="3573463"/>
            <a:ext cx="215900" cy="215900"/>
          </a:xfrm>
          <a:prstGeom prst="ellipse">
            <a:avLst/>
          </a:prstGeom>
          <a:solidFill>
            <a:srgbClr val="0000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" name="Oval 33"/>
          <p:cNvSpPr>
            <a:spLocks noChangeArrowheads="1"/>
          </p:cNvSpPr>
          <p:nvPr/>
        </p:nvSpPr>
        <p:spPr bwMode="auto">
          <a:xfrm>
            <a:off x="7165975" y="2347913"/>
            <a:ext cx="215900" cy="215900"/>
          </a:xfrm>
          <a:prstGeom prst="ellipse">
            <a:avLst/>
          </a:prstGeom>
          <a:noFill/>
          <a:ln w="28575" algn="ctr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5868988" y="3573463"/>
            <a:ext cx="1655762" cy="503237"/>
            <a:chOff x="3787" y="3022"/>
            <a:chExt cx="1043" cy="317"/>
          </a:xfrm>
        </p:grpSpPr>
        <p:sp>
          <p:nvSpPr>
            <p:cNvPr id="22" name="Oval 44"/>
            <p:cNvSpPr>
              <a:spLocks noChangeArrowheads="1"/>
            </p:cNvSpPr>
            <p:nvPr/>
          </p:nvSpPr>
          <p:spPr bwMode="auto">
            <a:xfrm>
              <a:off x="4694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3" name="Oval 36"/>
            <p:cNvSpPr>
              <a:spLocks noChangeArrowheads="1"/>
            </p:cNvSpPr>
            <p:nvPr/>
          </p:nvSpPr>
          <p:spPr bwMode="auto">
            <a:xfrm>
              <a:off x="3787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4" name="Oval 37"/>
            <p:cNvSpPr>
              <a:spLocks noChangeArrowheads="1"/>
            </p:cNvSpPr>
            <p:nvPr/>
          </p:nvSpPr>
          <p:spPr bwMode="auto">
            <a:xfrm>
              <a:off x="3968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5" name="Oval 38"/>
            <p:cNvSpPr>
              <a:spLocks noChangeArrowheads="1"/>
            </p:cNvSpPr>
            <p:nvPr/>
          </p:nvSpPr>
          <p:spPr bwMode="auto">
            <a:xfrm>
              <a:off x="4150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6" name="Oval 39"/>
            <p:cNvSpPr>
              <a:spLocks noChangeArrowheads="1"/>
            </p:cNvSpPr>
            <p:nvPr/>
          </p:nvSpPr>
          <p:spPr bwMode="auto">
            <a:xfrm>
              <a:off x="4331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7" name="Oval 40"/>
            <p:cNvSpPr>
              <a:spLocks noChangeArrowheads="1"/>
            </p:cNvSpPr>
            <p:nvPr/>
          </p:nvSpPr>
          <p:spPr bwMode="auto">
            <a:xfrm>
              <a:off x="4512" y="3022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8" name="Oval 41"/>
            <p:cNvSpPr>
              <a:spLocks noChangeArrowheads="1"/>
            </p:cNvSpPr>
            <p:nvPr/>
          </p:nvSpPr>
          <p:spPr bwMode="auto">
            <a:xfrm>
              <a:off x="3877" y="3203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9" name="Oval 42"/>
            <p:cNvSpPr>
              <a:spLocks noChangeArrowheads="1"/>
            </p:cNvSpPr>
            <p:nvPr/>
          </p:nvSpPr>
          <p:spPr bwMode="auto">
            <a:xfrm>
              <a:off x="4059" y="3203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0" name="Oval 43"/>
            <p:cNvSpPr>
              <a:spLocks noChangeArrowheads="1"/>
            </p:cNvSpPr>
            <p:nvPr/>
          </p:nvSpPr>
          <p:spPr bwMode="auto">
            <a:xfrm>
              <a:off x="4240" y="3203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1" name="Oval 45"/>
            <p:cNvSpPr>
              <a:spLocks noChangeArrowheads="1"/>
            </p:cNvSpPr>
            <p:nvPr/>
          </p:nvSpPr>
          <p:spPr bwMode="auto">
            <a:xfrm>
              <a:off x="4422" y="3203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2" name="Oval 46"/>
            <p:cNvSpPr>
              <a:spLocks noChangeArrowheads="1"/>
            </p:cNvSpPr>
            <p:nvPr/>
          </p:nvSpPr>
          <p:spPr bwMode="auto">
            <a:xfrm>
              <a:off x="4603" y="3203"/>
              <a:ext cx="136" cy="136"/>
            </a:xfrm>
            <a:prstGeom prst="ellipse">
              <a:avLst/>
            </a:prstGeom>
            <a:solidFill>
              <a:srgbClr val="0000FF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33" name="Oval 47"/>
          <p:cNvSpPr>
            <a:spLocks noChangeArrowheads="1"/>
          </p:cNvSpPr>
          <p:nvPr/>
        </p:nvSpPr>
        <p:spPr bwMode="auto">
          <a:xfrm>
            <a:off x="7669213" y="3573463"/>
            <a:ext cx="215900" cy="215900"/>
          </a:xfrm>
          <a:prstGeom prst="ellipse">
            <a:avLst/>
          </a:prstGeom>
          <a:solidFill>
            <a:srgbClr val="0000FF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grpSp>
        <p:nvGrpSpPr>
          <p:cNvPr id="34" name="Group 78"/>
          <p:cNvGrpSpPr>
            <a:grpSpLocks/>
          </p:cNvGrpSpPr>
          <p:nvPr/>
        </p:nvGrpSpPr>
        <p:grpSpPr bwMode="auto">
          <a:xfrm>
            <a:off x="5365750" y="2347913"/>
            <a:ext cx="503238" cy="215900"/>
            <a:chOff x="3380" y="1388"/>
            <a:chExt cx="317" cy="136"/>
          </a:xfrm>
        </p:grpSpPr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3561" y="1388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6" name="Oval 49"/>
            <p:cNvSpPr>
              <a:spLocks noChangeArrowheads="1"/>
            </p:cNvSpPr>
            <p:nvPr/>
          </p:nvSpPr>
          <p:spPr bwMode="auto">
            <a:xfrm>
              <a:off x="3380" y="1388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grpSp>
        <p:nvGrpSpPr>
          <p:cNvPr id="37" name="Group 81"/>
          <p:cNvGrpSpPr>
            <a:grpSpLocks/>
          </p:cNvGrpSpPr>
          <p:nvPr/>
        </p:nvGrpSpPr>
        <p:grpSpPr bwMode="auto">
          <a:xfrm>
            <a:off x="5365750" y="2060575"/>
            <a:ext cx="792163" cy="215900"/>
            <a:chOff x="3380" y="1207"/>
            <a:chExt cx="499" cy="136"/>
          </a:xfrm>
        </p:grpSpPr>
        <p:sp>
          <p:nvSpPr>
            <p:cNvPr id="38" name="Oval 50"/>
            <p:cNvSpPr>
              <a:spLocks noChangeArrowheads="1"/>
            </p:cNvSpPr>
            <p:nvPr/>
          </p:nvSpPr>
          <p:spPr bwMode="auto">
            <a:xfrm>
              <a:off x="3380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39" name="Oval 51"/>
            <p:cNvSpPr>
              <a:spLocks noChangeArrowheads="1"/>
            </p:cNvSpPr>
            <p:nvPr/>
          </p:nvSpPr>
          <p:spPr bwMode="auto">
            <a:xfrm>
              <a:off x="3561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0" name="Oval 52"/>
            <p:cNvSpPr>
              <a:spLocks noChangeArrowheads="1"/>
            </p:cNvSpPr>
            <p:nvPr/>
          </p:nvSpPr>
          <p:spPr bwMode="auto">
            <a:xfrm>
              <a:off x="3743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grpSp>
        <p:nvGrpSpPr>
          <p:cNvPr id="41" name="Group 79"/>
          <p:cNvGrpSpPr>
            <a:grpSpLocks/>
          </p:cNvGrpSpPr>
          <p:nvPr/>
        </p:nvGrpSpPr>
        <p:grpSpPr bwMode="auto">
          <a:xfrm>
            <a:off x="7453313" y="2347913"/>
            <a:ext cx="504825" cy="215900"/>
            <a:chOff x="4695" y="1388"/>
            <a:chExt cx="318" cy="136"/>
          </a:xfrm>
        </p:grpSpPr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4695" y="1388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3" name="Oval 57"/>
            <p:cNvSpPr>
              <a:spLocks noChangeArrowheads="1"/>
            </p:cNvSpPr>
            <p:nvPr/>
          </p:nvSpPr>
          <p:spPr bwMode="auto">
            <a:xfrm>
              <a:off x="4877" y="1388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grpSp>
        <p:nvGrpSpPr>
          <p:cNvPr id="44" name="Group 80"/>
          <p:cNvGrpSpPr>
            <a:grpSpLocks/>
          </p:cNvGrpSpPr>
          <p:nvPr/>
        </p:nvGrpSpPr>
        <p:grpSpPr bwMode="auto">
          <a:xfrm>
            <a:off x="7165975" y="2060575"/>
            <a:ext cx="792163" cy="215900"/>
            <a:chOff x="4514" y="1207"/>
            <a:chExt cx="499" cy="136"/>
          </a:xfrm>
        </p:grpSpPr>
        <p:sp>
          <p:nvSpPr>
            <p:cNvPr id="45" name="Oval 55"/>
            <p:cNvSpPr>
              <a:spLocks noChangeArrowheads="1"/>
            </p:cNvSpPr>
            <p:nvPr/>
          </p:nvSpPr>
          <p:spPr bwMode="auto">
            <a:xfrm>
              <a:off x="4514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6" name="Oval 56"/>
            <p:cNvSpPr>
              <a:spLocks noChangeArrowheads="1"/>
            </p:cNvSpPr>
            <p:nvPr/>
          </p:nvSpPr>
          <p:spPr bwMode="auto">
            <a:xfrm>
              <a:off x="4695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47" name="Oval 58"/>
            <p:cNvSpPr>
              <a:spLocks noChangeArrowheads="1"/>
            </p:cNvSpPr>
            <p:nvPr/>
          </p:nvSpPr>
          <p:spPr bwMode="auto">
            <a:xfrm>
              <a:off x="4877" y="1207"/>
              <a:ext cx="136" cy="136"/>
            </a:xfrm>
            <a:prstGeom prst="ellipse">
              <a:avLst/>
            </a:prstGeom>
            <a:noFill/>
            <a:ln w="28575" algn="ctr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TW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</a:endParaRPr>
            </a:p>
          </p:txBody>
        </p:sp>
      </p:grpSp>
      <p:sp>
        <p:nvSpPr>
          <p:cNvPr id="48" name="Text Box 84"/>
          <p:cNvSpPr txBox="1">
            <a:spLocks noChangeArrowheads="1"/>
          </p:cNvSpPr>
          <p:nvPr/>
        </p:nvSpPr>
        <p:spPr bwMode="auto">
          <a:xfrm>
            <a:off x="4557641" y="4042854"/>
            <a:ext cx="388377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kumimoji="0" lang="en-US" altLang="zh-TW" sz="2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</a:t>
            </a:r>
            <a:r>
              <a:rPr lang="en-US" altLang="zh-TW" sz="2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bility</a:t>
            </a:r>
            <a:r>
              <a:rPr lang="zh-TW" altLang="en-US" sz="2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   </a:t>
            </a:r>
            <a:r>
              <a:rPr lang="el-GR" altLang="zh-TW" sz="2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μ</a:t>
            </a:r>
            <a:r>
              <a:rPr lang="en-US" altLang="zh-TW" sz="2400" b="1" baseline="-25000" dirty="0">
                <a:solidFill>
                  <a:srgbClr val="5F5F5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electron </a:t>
            </a:r>
            <a:r>
              <a:rPr lang="zh-TW" altLang="el-GR" sz="2400" b="1" dirty="0">
                <a:solidFill>
                  <a:srgbClr val="5F5F5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＞</a:t>
            </a:r>
            <a:r>
              <a:rPr lang="el-GR" altLang="zh-TW" sz="2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μ</a:t>
            </a:r>
            <a:r>
              <a:rPr lang="en-US" altLang="zh-TW" sz="2400" b="1" baseline="-25000" dirty="0">
                <a:solidFill>
                  <a:srgbClr val="5F5F5F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hole</a:t>
            </a:r>
            <a:endParaRPr lang="el-GR" altLang="zh-TW" sz="2400" b="1" baseline="-25000" dirty="0">
              <a:solidFill>
                <a:srgbClr val="5F5F5F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0" name="Freeform 88"/>
          <p:cNvSpPr>
            <a:spLocks/>
          </p:cNvSpPr>
          <p:nvPr/>
        </p:nvSpPr>
        <p:spPr bwMode="auto">
          <a:xfrm>
            <a:off x="6132513" y="1350963"/>
            <a:ext cx="1079500" cy="1511300"/>
          </a:xfrm>
          <a:custGeom>
            <a:avLst/>
            <a:gdLst/>
            <a:ahLst/>
            <a:cxnLst>
              <a:cxn ang="0">
                <a:pos x="0" y="952"/>
              </a:cxn>
              <a:cxn ang="0">
                <a:pos x="317" y="0"/>
              </a:cxn>
              <a:cxn ang="0">
                <a:pos x="680" y="952"/>
              </a:cxn>
            </a:cxnLst>
            <a:rect l="0" t="0" r="r" b="b"/>
            <a:pathLst>
              <a:path w="680" h="952">
                <a:moveTo>
                  <a:pt x="0" y="952"/>
                </a:moveTo>
                <a:cubicBezTo>
                  <a:pt x="102" y="476"/>
                  <a:pt x="204" y="0"/>
                  <a:pt x="317" y="0"/>
                </a:cubicBezTo>
                <a:cubicBezTo>
                  <a:pt x="430" y="0"/>
                  <a:pt x="619" y="786"/>
                  <a:pt x="680" y="95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51" name="Freeform 95"/>
          <p:cNvSpPr>
            <a:spLocks/>
          </p:cNvSpPr>
          <p:nvPr/>
        </p:nvSpPr>
        <p:spPr bwMode="auto">
          <a:xfrm>
            <a:off x="6142038" y="1585913"/>
            <a:ext cx="1079500" cy="1266825"/>
          </a:xfrm>
          <a:custGeom>
            <a:avLst/>
            <a:gdLst/>
            <a:ahLst/>
            <a:cxnLst>
              <a:cxn ang="0">
                <a:pos x="0" y="952"/>
              </a:cxn>
              <a:cxn ang="0">
                <a:pos x="317" y="0"/>
              </a:cxn>
              <a:cxn ang="0">
                <a:pos x="680" y="952"/>
              </a:cxn>
            </a:cxnLst>
            <a:rect l="0" t="0" r="r" b="b"/>
            <a:pathLst>
              <a:path w="680" h="952">
                <a:moveTo>
                  <a:pt x="0" y="952"/>
                </a:moveTo>
                <a:cubicBezTo>
                  <a:pt x="102" y="476"/>
                  <a:pt x="204" y="0"/>
                  <a:pt x="317" y="0"/>
                </a:cubicBezTo>
                <a:cubicBezTo>
                  <a:pt x="430" y="0"/>
                  <a:pt x="619" y="786"/>
                  <a:pt x="680" y="95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TW" alt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52" name="Picture 2" descr="C:\Users\suntoly\Desktop\畢業論文\PPT圖檔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961" y="4539230"/>
            <a:ext cx="3934789" cy="16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86"/>
          <p:cNvSpPr>
            <a:spLocks noChangeArrowheads="1"/>
          </p:cNvSpPr>
          <p:nvPr/>
        </p:nvSpPr>
        <p:spPr bwMode="auto">
          <a:xfrm>
            <a:off x="0" y="6140442"/>
            <a:ext cx="9144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lvl="0"/>
            <a:r>
              <a:rPr lang="en-US" altLang="zh-TW" sz="800" dirty="0"/>
              <a:t>A. Haglund, J. S. </a:t>
            </a:r>
            <a:r>
              <a:rPr lang="en-US" altLang="zh-TW" sz="800" dirty="0" err="1"/>
              <a:t>Gustavsson</a:t>
            </a:r>
            <a:r>
              <a:rPr lang="en-US" altLang="zh-TW" sz="800" dirty="0"/>
              <a:t>, P. </a:t>
            </a:r>
            <a:r>
              <a:rPr lang="en-US" altLang="zh-TW" sz="800" dirty="0" err="1"/>
              <a:t>Modh</a:t>
            </a:r>
            <a:r>
              <a:rPr lang="en-US" altLang="zh-TW" sz="800" dirty="0"/>
              <a:t>, Member and A. Larsson, “Dynamic Mode Stability Analysis of Surface Relief VCSELs Under Strong RF Modulation,” </a:t>
            </a:r>
            <a:r>
              <a:rPr lang="en-US" altLang="zh-TW" sz="800" i="1" dirty="0"/>
              <a:t>IEEE Photon. Technol. Lett.</a:t>
            </a:r>
            <a:r>
              <a:rPr lang="en-US" altLang="zh-TW" sz="800" dirty="0"/>
              <a:t>, vol. 17, no. 8, pp. 1602-1604, Aug., 2005.</a:t>
            </a:r>
            <a:endParaRPr lang="zh-TW" altLang="zh-TW" sz="800" dirty="0"/>
          </a:p>
        </p:txBody>
      </p:sp>
      <p:sp>
        <p:nvSpPr>
          <p:cNvPr id="54" name="右彎箭號 53"/>
          <p:cNvSpPr/>
          <p:nvPr/>
        </p:nvSpPr>
        <p:spPr bwMode="auto">
          <a:xfrm rot="5400000">
            <a:off x="5955184" y="2241229"/>
            <a:ext cx="367357" cy="75565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5" name="右彎箭號 54"/>
          <p:cNvSpPr/>
          <p:nvPr/>
        </p:nvSpPr>
        <p:spPr bwMode="auto">
          <a:xfrm rot="16200000" flipH="1">
            <a:off x="6980800" y="2301537"/>
            <a:ext cx="367176" cy="634851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103469" y="1768059"/>
            <a:ext cx="1963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rgbClr val="FF0000"/>
                </a:solidFill>
              </a:rPr>
              <a:t>Slow hole support</a:t>
            </a:r>
            <a:endParaRPr lang="zh-TW" altLang="en-US" sz="1600" b="1" dirty="0">
              <a:solidFill>
                <a:srgbClr val="FF0000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620227" y="3419708"/>
            <a:ext cx="217239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 consumption</a:t>
            </a:r>
            <a:endParaRPr lang="zh-TW" alt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77588" y="1470413"/>
            <a:ext cx="57967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hole burning effect (SHB)</a:t>
            </a:r>
            <a:endParaRPr lang="zh-TW" altLang="en-US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" name="圖片 5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9461" y="1764179"/>
            <a:ext cx="6139554" cy="382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圓角矩形 1"/>
          <p:cNvSpPr/>
          <p:nvPr/>
        </p:nvSpPr>
        <p:spPr bwMode="auto">
          <a:xfrm>
            <a:off x="5377657" y="2118563"/>
            <a:ext cx="2303463" cy="3455987"/>
          </a:xfrm>
          <a:prstGeom prst="round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5323712" y="3069443"/>
            <a:ext cx="2432814" cy="442674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3232FF"/>
                </a:solidFill>
              </a:rPr>
              <a:t>Because of SHB </a:t>
            </a: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60" name="矩形 59"/>
          <p:cNvSpPr/>
          <p:nvPr/>
        </p:nvSpPr>
        <p:spPr bwMode="auto">
          <a:xfrm>
            <a:off x="2726541" y="3100762"/>
            <a:ext cx="4951773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 Trade off between single-mode and data transmission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: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SHB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effect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箭號: 向上 2">
            <a:extLst>
              <a:ext uri="{FF2B5EF4-FFF2-40B4-BE49-F238E27FC236}">
                <a16:creationId xmlns:a16="http://schemas.microsoft.com/office/drawing/2014/main" id="{14D0ADCC-CF97-4771-A6E6-9F81482BB195}"/>
              </a:ext>
            </a:extLst>
          </p:cNvPr>
          <p:cNvSpPr/>
          <p:nvPr/>
        </p:nvSpPr>
        <p:spPr bwMode="auto">
          <a:xfrm>
            <a:off x="5823311" y="2864079"/>
            <a:ext cx="137457" cy="366280"/>
          </a:xfrm>
          <a:prstGeom prst="up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61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216" y="5586500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9445 -0.07893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395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04323 0.08935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44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9046 -0.0789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395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03542 0.08935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0017 -0.09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488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9063 0.08935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446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10625 0.0893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0.10625 0.13125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5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-0.09861 0.131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125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 animBg="1"/>
      <p:bldP spid="19" grpId="0" animBg="1"/>
      <p:bldP spid="20" grpId="0" animBg="1"/>
      <p:bldP spid="33" grpId="0" animBg="1"/>
      <p:bldP spid="48" grpId="0"/>
      <p:bldP spid="54" grpId="0" animBg="1"/>
      <p:bldP spid="55" grpId="0" animBg="1"/>
      <p:bldP spid="56" grpId="0"/>
      <p:bldP spid="57" grpId="0" animBg="1"/>
      <p:bldP spid="59" grpId="0"/>
      <p:bldP spid="2" grpId="0" animBg="1"/>
      <p:bldP spid="6" grpId="0" animBg="1"/>
      <p:bldP spid="60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2EEECF8-8C28-4932-B0D2-420EBA669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1" y="3853607"/>
            <a:ext cx="3334977" cy="24173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277F7D-C7B8-4676-93CA-E5489E56B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75" y="1372461"/>
            <a:ext cx="3168927" cy="2417323"/>
          </a:xfrm>
          <a:prstGeom prst="rect">
            <a:avLst/>
          </a:prstGeom>
        </p:spPr>
      </p:pic>
      <p:graphicFrame>
        <p:nvGraphicFramePr>
          <p:cNvPr id="10" name="物件 9">
            <a:extLst>
              <a:ext uri="{FF2B5EF4-FFF2-40B4-BE49-F238E27FC236}">
                <a16:creationId xmlns:a16="http://schemas.microsoft.com/office/drawing/2014/main" id="{F7D97A2B-F627-4ACE-A4F8-727F53F6D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878719"/>
              </p:ext>
            </p:extLst>
          </p:nvPr>
        </p:nvGraphicFramePr>
        <p:xfrm>
          <a:off x="4823201" y="1372461"/>
          <a:ext cx="4437990" cy="309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10" name="物件 9">
                        <a:extLst>
                          <a:ext uri="{FF2B5EF4-FFF2-40B4-BE49-F238E27FC236}">
                            <a16:creationId xmlns:a16="http://schemas.microsoft.com/office/drawing/2014/main" id="{F7D97A2B-F627-4ACE-A4F8-727F53F6D7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3201" y="1372461"/>
                        <a:ext cx="4437990" cy="309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物件 10">
            <a:extLst>
              <a:ext uri="{FF2B5EF4-FFF2-40B4-BE49-F238E27FC236}">
                <a16:creationId xmlns:a16="http://schemas.microsoft.com/office/drawing/2014/main" id="{97B28DBE-5A31-4A6E-999D-C3EF5FFF02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702740"/>
              </p:ext>
            </p:extLst>
          </p:nvPr>
        </p:nvGraphicFramePr>
        <p:xfrm>
          <a:off x="4887114" y="3556319"/>
          <a:ext cx="4927114" cy="344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Graph" r:id="rId8" imgW="4154400" imgH="2901600" progId="Origin50.Graph">
                  <p:embed/>
                </p:oleObj>
              </mc:Choice>
              <mc:Fallback>
                <p:oleObj name="Graph" r:id="rId8" imgW="4154400" imgH="2901600" progId="Origin50.Graph">
                  <p:embed/>
                  <p:pic>
                    <p:nvPicPr>
                      <p:cNvPr id="11" name="物件 10">
                        <a:extLst>
                          <a:ext uri="{FF2B5EF4-FFF2-40B4-BE49-F238E27FC236}">
                            <a16:creationId xmlns:a16="http://schemas.microsoft.com/office/drawing/2014/main" id="{97B28DBE-5A31-4A6E-999D-C3EF5FFF02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87114" y="3556319"/>
                        <a:ext cx="4927114" cy="344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標題 3">
            <a:extLst>
              <a:ext uri="{FF2B5EF4-FFF2-40B4-BE49-F238E27FC236}">
                <a16:creationId xmlns:a16="http://schemas.microsoft.com/office/drawing/2014/main" id="{91698958-0C54-4DAC-ABB8-31B4A7D5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9392"/>
            <a:ext cx="9284654" cy="1325563"/>
          </a:xfrm>
        </p:spPr>
        <p:txBody>
          <a:bodyPr/>
          <a:lstStyle/>
          <a:p>
            <a:r>
              <a:rPr lang="en-US" altLang="zh-TW" sz="2800" dirty="0"/>
              <a:t>Single-mode issue-sensitive to optical feedback</a:t>
            </a:r>
            <a:endParaRPr lang="zh-TW" altLang="en-US" sz="28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751E90C-A194-4B09-80C5-9DB1BD789587}"/>
              </a:ext>
            </a:extLst>
          </p:cNvPr>
          <p:cNvSpPr/>
          <p:nvPr/>
        </p:nvSpPr>
        <p:spPr>
          <a:xfrm>
            <a:off x="1462559" y="885217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3B116FB-1EC6-4C40-954F-F516FFA2F830}"/>
              </a:ext>
            </a:extLst>
          </p:cNvPr>
          <p:cNvSpPr/>
          <p:nvPr/>
        </p:nvSpPr>
        <p:spPr>
          <a:xfrm>
            <a:off x="5548987" y="888027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MM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45">
            <a:extLst>
              <a:ext uri="{FF2B5EF4-FFF2-40B4-BE49-F238E27FC236}">
                <a16:creationId xmlns:a16="http://schemas.microsoft.com/office/drawing/2014/main" id="{BC9C7D25-6040-4DD1-B628-4C28B13394D9}"/>
              </a:ext>
            </a:extLst>
          </p:cNvPr>
          <p:cNvSpPr/>
          <p:nvPr/>
        </p:nvSpPr>
        <p:spPr bwMode="auto">
          <a:xfrm>
            <a:off x="1462559" y="1523178"/>
            <a:ext cx="1557164" cy="73998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F513D2C-E16E-46F9-AB66-C694C93915E0}"/>
              </a:ext>
            </a:extLst>
          </p:cNvPr>
          <p:cNvSpPr/>
          <p:nvPr/>
        </p:nvSpPr>
        <p:spPr bwMode="auto">
          <a:xfrm>
            <a:off x="1955259" y="4555720"/>
            <a:ext cx="6124064" cy="1282341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D4B183F4-DA8E-415C-B847-927FAB54752C}"/>
              </a:ext>
            </a:extLst>
          </p:cNvPr>
          <p:cNvSpPr/>
          <p:nvPr/>
        </p:nvSpPr>
        <p:spPr bwMode="auto">
          <a:xfrm>
            <a:off x="5485032" y="1538431"/>
            <a:ext cx="1557164" cy="73998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7E661F2-BFD5-4A34-857B-B218386F3E7A}"/>
              </a:ext>
            </a:extLst>
          </p:cNvPr>
          <p:cNvSpPr/>
          <p:nvPr/>
        </p:nvSpPr>
        <p:spPr bwMode="auto">
          <a:xfrm>
            <a:off x="3533143" y="4939809"/>
            <a:ext cx="2580116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SM VS. MM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6CC053B-E97B-48A3-8E26-8D2AAA6B102F}"/>
              </a:ext>
            </a:extLst>
          </p:cNvPr>
          <p:cNvSpPr/>
          <p:nvPr/>
        </p:nvSpPr>
        <p:spPr bwMode="auto">
          <a:xfrm>
            <a:off x="3101855" y="2130682"/>
            <a:ext cx="1306465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Ringing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23576AE-B48B-4335-A2A4-06B23F6E9FCB}"/>
              </a:ext>
            </a:extLst>
          </p:cNvPr>
          <p:cNvSpPr/>
          <p:nvPr/>
        </p:nvSpPr>
        <p:spPr bwMode="auto">
          <a:xfrm>
            <a:off x="7182122" y="1118016"/>
            <a:ext cx="1306465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Flat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5" name="爆炸 1 56">
            <a:extLst>
              <a:ext uri="{FF2B5EF4-FFF2-40B4-BE49-F238E27FC236}">
                <a16:creationId xmlns:a16="http://schemas.microsoft.com/office/drawing/2014/main" id="{9343181D-7E1C-4D80-90A9-C5CAEB0626AA}"/>
              </a:ext>
            </a:extLst>
          </p:cNvPr>
          <p:cNvSpPr/>
          <p:nvPr/>
        </p:nvSpPr>
        <p:spPr bwMode="auto">
          <a:xfrm>
            <a:off x="1231572" y="747039"/>
            <a:ext cx="7561256" cy="561855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endParaRPr lang="en-US" altLang="zh-TW" sz="2000" dirty="0"/>
          </a:p>
          <a:p>
            <a:r>
              <a:rPr lang="en-US" altLang="zh-TW" dirty="0">
                <a:solidFill>
                  <a:srgbClr val="FF0000"/>
                </a:solidFill>
              </a:rPr>
              <a:t>SM VCSEL is more sensitive to the reflected optical power</a:t>
            </a:r>
            <a:endParaRPr lang="en-IN" altLang="zh-TW" dirty="0">
              <a:solidFill>
                <a:srgbClr val="FF0000"/>
              </a:solidFill>
            </a:endParaRPr>
          </a:p>
          <a:p>
            <a:endParaRPr lang="en-IN" altLang="zh-TW" sz="2000" dirty="0"/>
          </a:p>
        </p:txBody>
      </p:sp>
      <p:sp>
        <p:nvSpPr>
          <p:cNvPr id="20" name="Oval 45">
            <a:extLst>
              <a:ext uri="{FF2B5EF4-FFF2-40B4-BE49-F238E27FC236}">
                <a16:creationId xmlns:a16="http://schemas.microsoft.com/office/drawing/2014/main" id="{C2ACD8DE-3266-415A-A83A-B8B377FBE0B4}"/>
              </a:ext>
            </a:extLst>
          </p:cNvPr>
          <p:cNvSpPr/>
          <p:nvPr/>
        </p:nvSpPr>
        <p:spPr bwMode="auto">
          <a:xfrm rot="21332033">
            <a:off x="1997090" y="1633934"/>
            <a:ext cx="932973" cy="47184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CB6D14C-586F-4FF4-95DB-8A3DDC985B3D}"/>
              </a:ext>
            </a:extLst>
          </p:cNvPr>
          <p:cNvSpPr/>
          <p:nvPr/>
        </p:nvSpPr>
        <p:spPr bwMode="auto">
          <a:xfrm>
            <a:off x="2963596" y="1106689"/>
            <a:ext cx="1306465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Peak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爆炸 1 56">
            <a:extLst>
              <a:ext uri="{FF2B5EF4-FFF2-40B4-BE49-F238E27FC236}">
                <a16:creationId xmlns:a16="http://schemas.microsoft.com/office/drawing/2014/main" id="{4FC2C178-4435-4E67-B5D7-8F87A1996DC9}"/>
              </a:ext>
            </a:extLst>
          </p:cNvPr>
          <p:cNvSpPr/>
          <p:nvPr/>
        </p:nvSpPr>
        <p:spPr bwMode="auto">
          <a:xfrm>
            <a:off x="2844136" y="2656228"/>
            <a:ext cx="4121916" cy="146946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IN" altLang="zh-TW" dirty="0">
                <a:solidFill>
                  <a:srgbClr val="FF0000"/>
                </a:solidFill>
              </a:rPr>
              <a:t>RIN  value </a:t>
            </a:r>
          </a:p>
        </p:txBody>
      </p:sp>
      <p:sp>
        <p:nvSpPr>
          <p:cNvPr id="3" name="箭號: 向上 2">
            <a:extLst>
              <a:ext uri="{FF2B5EF4-FFF2-40B4-BE49-F238E27FC236}">
                <a16:creationId xmlns:a16="http://schemas.microsoft.com/office/drawing/2014/main" id="{19F9B427-A42A-4152-887B-35ADD4D6D333}"/>
              </a:ext>
            </a:extLst>
          </p:cNvPr>
          <p:cNvSpPr/>
          <p:nvPr/>
        </p:nvSpPr>
        <p:spPr bwMode="auto">
          <a:xfrm>
            <a:off x="5628791" y="3156214"/>
            <a:ext cx="169417" cy="438805"/>
          </a:xfrm>
          <a:prstGeom prst="up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3232FF"/>
                </a:solidFill>
              </a:rPr>
              <a:t>  </a:t>
            </a: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093" y="5601121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9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5" grpId="0" animBg="1"/>
      <p:bldP spid="15" grpId="1" animBg="1"/>
      <p:bldP spid="20" grpId="0" animBg="1"/>
      <p:bldP spid="21" grpId="0" animBg="1"/>
      <p:bldP spid="2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爆炸 1 39">
            <a:extLst>
              <a:ext uri="{FF2B5EF4-FFF2-40B4-BE49-F238E27FC236}">
                <a16:creationId xmlns:a16="http://schemas.microsoft.com/office/drawing/2014/main" id="{4A26514D-0265-4998-B4B3-62917C5FD596}"/>
              </a:ext>
            </a:extLst>
          </p:cNvPr>
          <p:cNvSpPr/>
          <p:nvPr/>
        </p:nvSpPr>
        <p:spPr bwMode="auto">
          <a:xfrm>
            <a:off x="-588519" y="-331113"/>
            <a:ext cx="10321037" cy="7520226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What’s our solution to get   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Single Mode</a:t>
            </a:r>
            <a:r>
              <a:rPr lang="en-US" altLang="zh-TW" sz="2400" dirty="0">
                <a:solidFill>
                  <a:srgbClr val="3232FF"/>
                </a:solidFill>
              </a:rPr>
              <a:t> 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Non SHB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Higher Output Power 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Low Noise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Strong immunity to optical feedback</a:t>
            </a:r>
          </a:p>
          <a:p>
            <a:pPr algn="ctr" eaLnBrk="1" hangingPunct="1"/>
            <a:r>
              <a:rPr lang="en-US" altLang="zh-TW" sz="2400" dirty="0">
                <a:solidFill>
                  <a:srgbClr val="3232FF"/>
                </a:solidFill>
              </a:rPr>
              <a:t>For future CPO VCSEL?</a:t>
            </a:r>
            <a:endParaRPr lang="zh-TW" altLang="en-US" sz="2400" dirty="0">
              <a:solidFill>
                <a:srgbClr val="3232FF"/>
              </a:solidFill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71E8BB5E-E491-4DE7-8476-4E35278FBA22}"/>
              </a:ext>
            </a:extLst>
          </p:cNvPr>
          <p:cNvSpPr/>
          <p:nvPr/>
        </p:nvSpPr>
        <p:spPr bwMode="auto">
          <a:xfrm>
            <a:off x="987868" y="3839181"/>
            <a:ext cx="727631" cy="19163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2" name="箭號: 向右 21">
            <a:extLst>
              <a:ext uri="{FF2B5EF4-FFF2-40B4-BE49-F238E27FC236}">
                <a16:creationId xmlns:a16="http://schemas.microsoft.com/office/drawing/2014/main" id="{EF768A6A-B4AA-4DB2-90F1-2A59EF32FD87}"/>
              </a:ext>
            </a:extLst>
          </p:cNvPr>
          <p:cNvSpPr/>
          <p:nvPr/>
        </p:nvSpPr>
        <p:spPr bwMode="auto">
          <a:xfrm>
            <a:off x="999994" y="3503584"/>
            <a:ext cx="727631" cy="19163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3" name="箭號: 向右 22">
            <a:extLst>
              <a:ext uri="{FF2B5EF4-FFF2-40B4-BE49-F238E27FC236}">
                <a16:creationId xmlns:a16="http://schemas.microsoft.com/office/drawing/2014/main" id="{88653FAF-5470-4711-93F9-A4F025638338}"/>
              </a:ext>
            </a:extLst>
          </p:cNvPr>
          <p:cNvSpPr/>
          <p:nvPr/>
        </p:nvSpPr>
        <p:spPr bwMode="auto">
          <a:xfrm>
            <a:off x="1006048" y="3116651"/>
            <a:ext cx="727631" cy="19163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147C92BE-15E2-4569-B89B-7233506DCDE7}"/>
              </a:ext>
            </a:extLst>
          </p:cNvPr>
          <p:cNvSpPr/>
          <p:nvPr/>
        </p:nvSpPr>
        <p:spPr bwMode="auto">
          <a:xfrm>
            <a:off x="982690" y="2726914"/>
            <a:ext cx="727631" cy="19163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3E3F9026-18C1-4629-A7E0-46D8B385A67D}"/>
              </a:ext>
            </a:extLst>
          </p:cNvPr>
          <p:cNvSpPr/>
          <p:nvPr/>
        </p:nvSpPr>
        <p:spPr bwMode="auto">
          <a:xfrm>
            <a:off x="999993" y="2422860"/>
            <a:ext cx="727631" cy="19163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513" y="5609089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336700"/>
            <a:ext cx="9493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Challenge for single-mode VCSEL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/>
              <a:t>Device </a:t>
            </a:r>
            <a:r>
              <a:rPr lang="en-US" altLang="zh-TW" dirty="0"/>
              <a:t>structure and measurement result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Conclusion</a:t>
            </a:r>
          </a:p>
          <a:p>
            <a:pPr>
              <a:lnSpc>
                <a:spcPct val="150000"/>
              </a:lnSpc>
            </a:pPr>
            <a:endParaRPr lang="en-US" altLang="zh-TW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13" y="55322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83ABC04-35CB-4C92-8D08-ADF708B641E6}"/>
              </a:ext>
            </a:extLst>
          </p:cNvPr>
          <p:cNvSpPr/>
          <p:nvPr/>
        </p:nvSpPr>
        <p:spPr>
          <a:xfrm>
            <a:off x="1608474" y="1538363"/>
            <a:ext cx="2788069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 (Traditional)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45F14DE-4496-4FD7-B7A5-32ED311DD068}"/>
              </a:ext>
            </a:extLst>
          </p:cNvPr>
          <p:cNvSpPr/>
          <p:nvPr/>
        </p:nvSpPr>
        <p:spPr>
          <a:xfrm>
            <a:off x="6274148" y="1538364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 (New)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標題 3">
            <a:extLst>
              <a:ext uri="{FF2B5EF4-FFF2-40B4-BE49-F238E27FC236}">
                <a16:creationId xmlns:a16="http://schemas.microsoft.com/office/drawing/2014/main" id="{05593468-D9E7-484C-A1E7-035F755C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7620"/>
            <a:ext cx="7886700" cy="688983"/>
          </a:xfrm>
        </p:spPr>
        <p:txBody>
          <a:bodyPr/>
          <a:lstStyle/>
          <a:p>
            <a:r>
              <a:rPr lang="en-US" altLang="zh-TW" sz="3600" dirty="0" smtClean="0"/>
              <a:t>Two different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designs</a:t>
            </a:r>
            <a:endParaRPr lang="zh-TW" altLang="en-US" sz="3600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FD2F335-CB44-42E9-8857-EF6D0A4B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1" y="2730021"/>
            <a:ext cx="4110017" cy="223979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95583D7-ABAD-44E3-BF0E-90A8642A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461" y="2730020"/>
            <a:ext cx="4110017" cy="2239791"/>
          </a:xfrm>
          <a:prstGeom prst="rect">
            <a:avLst/>
          </a:prstGeom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2C37B74-2D0C-4A69-AB2C-59412EAACE90}"/>
              </a:ext>
            </a:extLst>
          </p:cNvPr>
          <p:cNvSpPr/>
          <p:nvPr/>
        </p:nvSpPr>
        <p:spPr bwMode="auto">
          <a:xfrm>
            <a:off x="7175601" y="2957210"/>
            <a:ext cx="661482" cy="44747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1D29B533-87C4-44F3-87E3-6CAF0B256D83}"/>
              </a:ext>
            </a:extLst>
          </p:cNvPr>
          <p:cNvCxnSpPr>
            <a:cxnSpLocks/>
          </p:cNvCxnSpPr>
          <p:nvPr/>
        </p:nvCxnSpPr>
        <p:spPr bwMode="auto">
          <a:xfrm>
            <a:off x="6731540" y="2457382"/>
            <a:ext cx="434333" cy="44747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EF227AF-D03B-45A1-9796-2DA5BD30FBB0}"/>
              </a:ext>
            </a:extLst>
          </p:cNvPr>
          <p:cNvSpPr/>
          <p:nvPr/>
        </p:nvSpPr>
        <p:spPr bwMode="auto">
          <a:xfrm>
            <a:off x="4578318" y="2001887"/>
            <a:ext cx="2153222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O</a:t>
            </a:r>
            <a:r>
              <a:rPr lang="zh-TW" altLang="zh-TW" sz="2400" dirty="0">
                <a:solidFill>
                  <a:srgbClr val="FF0000"/>
                </a:solidFill>
              </a:rPr>
              <a:t>ptimization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77BC612-1DB8-4B3A-80E8-11E30FAB6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0" y="1131862"/>
            <a:ext cx="1575265" cy="148973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13" y="5609089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87684"/>
          </a:xfrm>
          <a:prstGeom prst="rect">
            <a:avLst/>
          </a:prstGeom>
        </p:spPr>
        <p:txBody>
          <a:bodyPr/>
          <a:lstStyle/>
          <a:p>
            <a:r>
              <a:rPr lang="en-US" altLang="zh-TW" sz="3600" dirty="0"/>
              <a:t>Acknowledgement</a:t>
            </a:r>
            <a:endParaRPr lang="zh-TW" altLang="en-US" sz="3600" dirty="0"/>
          </a:p>
        </p:txBody>
      </p:sp>
      <p:sp>
        <p:nvSpPr>
          <p:cNvPr id="7" name="文字方塊 2"/>
          <p:cNvSpPr txBox="1">
            <a:spLocks noChangeArrowheads="1"/>
          </p:cNvSpPr>
          <p:nvPr/>
        </p:nvSpPr>
        <p:spPr bwMode="auto">
          <a:xfrm>
            <a:off x="242408" y="6040850"/>
            <a:ext cx="79318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000" dirty="0" smtClean="0"/>
              <a:t>Students: Dr. </a:t>
            </a:r>
            <a:r>
              <a:rPr lang="en-US" altLang="zh-TW" sz="2000" dirty="0" err="1" smtClean="0"/>
              <a:t>Zuhaib</a:t>
            </a:r>
            <a:r>
              <a:rPr lang="en-US" altLang="zh-TW" sz="2000" dirty="0" smtClean="0"/>
              <a:t> </a:t>
            </a:r>
            <a:r>
              <a:rPr lang="en-US" altLang="zh-TW" sz="2000" dirty="0"/>
              <a:t>Khan, Cheng-Wei Lin</a:t>
            </a:r>
            <a:endParaRPr lang="zh-TW" altLang="en-US" sz="1600" dirty="0"/>
          </a:p>
        </p:txBody>
      </p:sp>
      <p:pic>
        <p:nvPicPr>
          <p:cNvPr id="5" name="Picture 4" descr="logo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9" y="3190595"/>
            <a:ext cx="5040000" cy="88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50" y="2790545"/>
            <a:ext cx="3238500" cy="800100"/>
          </a:xfrm>
          <a:prstGeom prst="rect">
            <a:avLst/>
          </a:prstGeom>
        </p:spPr>
      </p:pic>
      <p:pic>
        <p:nvPicPr>
          <p:cNvPr id="8" name="Picture 6" descr="index_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1" b="30832"/>
          <a:stretch>
            <a:fillRect/>
          </a:stretch>
        </p:blipFill>
        <p:spPr bwMode="auto">
          <a:xfrm>
            <a:off x="349210" y="2124089"/>
            <a:ext cx="4981548" cy="89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13" y="4234114"/>
            <a:ext cx="3600000" cy="665017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294" y="3652779"/>
            <a:ext cx="3600000" cy="8999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474F6E7-2E59-44FB-87C9-EB104EA05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00" y="4737477"/>
            <a:ext cx="3600000" cy="883929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2513" y="5585220"/>
            <a:ext cx="2071487" cy="124891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940" y="4899131"/>
            <a:ext cx="4361014" cy="792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0828" y="1600317"/>
            <a:ext cx="1390399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物件 10">
            <a:extLst>
              <a:ext uri="{FF2B5EF4-FFF2-40B4-BE49-F238E27FC236}">
                <a16:creationId xmlns:a16="http://schemas.microsoft.com/office/drawing/2014/main" id="{E4E98153-3B9C-4C56-AC3A-926E8CBB28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2332520"/>
              </p:ext>
            </p:extLst>
          </p:nvPr>
        </p:nvGraphicFramePr>
        <p:xfrm>
          <a:off x="0" y="1537397"/>
          <a:ext cx="4264044" cy="2841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name="Graph" r:id="rId3" imgW="3291840" imgH="2194560" progId="Origin50.Graph">
                  <p:embed/>
                </p:oleObj>
              </mc:Choice>
              <mc:Fallback>
                <p:oleObj name="Graph" r:id="rId3" imgW="3291840" imgH="2194560" progId="Origin50.Graph">
                  <p:embed/>
                  <p:pic>
                    <p:nvPicPr>
                      <p:cNvPr id="11" name="物件 10">
                        <a:extLst>
                          <a:ext uri="{FF2B5EF4-FFF2-40B4-BE49-F238E27FC236}">
                            <a16:creationId xmlns:a16="http://schemas.microsoft.com/office/drawing/2014/main" id="{E4E98153-3B9C-4C56-AC3A-926E8CBB28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537397"/>
                        <a:ext cx="4264044" cy="2841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物件 11">
            <a:extLst>
              <a:ext uri="{FF2B5EF4-FFF2-40B4-BE49-F238E27FC236}">
                <a16:creationId xmlns:a16="http://schemas.microsoft.com/office/drawing/2014/main" id="{A7404325-B1F8-4FAA-8872-5754D918A3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845587"/>
              </p:ext>
            </p:extLst>
          </p:nvPr>
        </p:nvGraphicFramePr>
        <p:xfrm>
          <a:off x="5846668" y="1537398"/>
          <a:ext cx="4264044" cy="28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name="Graph" r:id="rId5" imgW="3291840" imgH="2194560" progId="Origin50.Graph">
                  <p:embed/>
                </p:oleObj>
              </mc:Choice>
              <mc:Fallback>
                <p:oleObj name="Graph" r:id="rId5" imgW="3291840" imgH="2194560" progId="Origin50.Graph">
                  <p:embed/>
                  <p:pic>
                    <p:nvPicPr>
                      <p:cNvPr id="12" name="物件 11">
                        <a:extLst>
                          <a:ext uri="{FF2B5EF4-FFF2-40B4-BE49-F238E27FC236}">
                            <a16:creationId xmlns:a16="http://schemas.microsoft.com/office/drawing/2014/main" id="{A7404325-B1F8-4FAA-8872-5754D918A3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46668" y="1537398"/>
                        <a:ext cx="4264044" cy="2841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C6BC70B1-814A-4C13-BAEE-6DA1624F706C}"/>
              </a:ext>
            </a:extLst>
          </p:cNvPr>
          <p:cNvSpPr/>
          <p:nvPr/>
        </p:nvSpPr>
        <p:spPr>
          <a:xfrm>
            <a:off x="589832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58434E-F4E9-42C2-BEF9-126BF3DDB328}"/>
              </a:ext>
            </a:extLst>
          </p:cNvPr>
          <p:cNvSpPr/>
          <p:nvPr/>
        </p:nvSpPr>
        <p:spPr>
          <a:xfrm>
            <a:off x="3406386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0" name="物件 19">
            <a:extLst>
              <a:ext uri="{FF2B5EF4-FFF2-40B4-BE49-F238E27FC236}">
                <a16:creationId xmlns:a16="http://schemas.microsoft.com/office/drawing/2014/main" id="{04441F82-D280-4A35-A973-869813F32F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418373"/>
              </p:ext>
            </p:extLst>
          </p:nvPr>
        </p:nvGraphicFramePr>
        <p:xfrm>
          <a:off x="2807028" y="1537396"/>
          <a:ext cx="4261770" cy="2839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Graph" r:id="rId7" imgW="3291840" imgH="2194560" progId="Origin50.Graph">
                  <p:embed/>
                </p:oleObj>
              </mc:Choice>
              <mc:Fallback>
                <p:oleObj name="Graph" r:id="rId7" imgW="3291840" imgH="2194560" progId="Origin50.Graph">
                  <p:embed/>
                  <p:pic>
                    <p:nvPicPr>
                      <p:cNvPr id="20" name="物件 19">
                        <a:extLst>
                          <a:ext uri="{FF2B5EF4-FFF2-40B4-BE49-F238E27FC236}">
                            <a16:creationId xmlns:a16="http://schemas.microsoft.com/office/drawing/2014/main" id="{04441F82-D280-4A35-A973-869813F32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07028" y="1537396"/>
                        <a:ext cx="4261770" cy="2839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標題 3">
            <a:extLst>
              <a:ext uri="{FF2B5EF4-FFF2-40B4-BE49-F238E27FC236}">
                <a16:creationId xmlns:a16="http://schemas.microsoft.com/office/drawing/2014/main" id="{82C40554-EBA2-4C06-9F38-98D3F9AA2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/>
              <a:t>LIV</a:t>
            </a:r>
            <a:endParaRPr lang="zh-TW" altLang="en-US" sz="3600" dirty="0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CFEE1F9F-2AB9-49F9-A4F6-73EB70E574B5}"/>
              </a:ext>
            </a:extLst>
          </p:cNvPr>
          <p:cNvSpPr/>
          <p:nvPr/>
        </p:nvSpPr>
        <p:spPr bwMode="auto">
          <a:xfrm>
            <a:off x="1079771" y="1955256"/>
            <a:ext cx="7042825" cy="340468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3" name="爆炸 1 39">
            <a:extLst>
              <a:ext uri="{FF2B5EF4-FFF2-40B4-BE49-F238E27FC236}">
                <a16:creationId xmlns:a16="http://schemas.microsoft.com/office/drawing/2014/main" id="{C2173F41-E44F-4277-ADC4-A21431083B11}"/>
              </a:ext>
            </a:extLst>
          </p:cNvPr>
          <p:cNvSpPr/>
          <p:nvPr/>
        </p:nvSpPr>
        <p:spPr bwMode="auto">
          <a:xfrm>
            <a:off x="361230" y="3486864"/>
            <a:ext cx="8189206" cy="3371136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 smtClean="0">
                <a:solidFill>
                  <a:srgbClr val="FF0000"/>
                </a:solidFill>
              </a:rPr>
              <a:t>Gen2</a:t>
            </a:r>
          </a:p>
          <a:p>
            <a:pPr algn="ctr" eaLnBrk="1" hangingPunct="1"/>
            <a:r>
              <a:rPr lang="en-US" altLang="zh-TW" sz="2400" dirty="0" smtClean="0">
                <a:solidFill>
                  <a:srgbClr val="FF0000"/>
                </a:solidFill>
              </a:rPr>
              <a:t>     Largest </a:t>
            </a:r>
            <a:r>
              <a:rPr lang="en-US" altLang="zh-TW" sz="2400" dirty="0" err="1" smtClean="0">
                <a:solidFill>
                  <a:srgbClr val="FF0000"/>
                </a:solidFill>
              </a:rPr>
              <a:t>P</a:t>
            </a:r>
            <a:r>
              <a:rPr lang="en-US" altLang="zh-TW" sz="2000" dirty="0" err="1" smtClean="0">
                <a:solidFill>
                  <a:srgbClr val="FF0000"/>
                </a:solidFill>
              </a:rPr>
              <a:t>max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TW" sz="2400" dirty="0" smtClean="0">
                <a:solidFill>
                  <a:srgbClr val="FF0000"/>
                </a:solidFill>
              </a:rPr>
              <a:t> Largest SE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3791C643-4383-46DA-BD6B-E789DB0F9E73}"/>
              </a:ext>
            </a:extLst>
          </p:cNvPr>
          <p:cNvSpPr/>
          <p:nvPr/>
        </p:nvSpPr>
        <p:spPr bwMode="auto">
          <a:xfrm>
            <a:off x="3364844" y="5172432"/>
            <a:ext cx="307956" cy="148169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2513" y="55322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物件 14">
            <a:extLst>
              <a:ext uri="{FF2B5EF4-FFF2-40B4-BE49-F238E27FC236}">
                <a16:creationId xmlns:a16="http://schemas.microsoft.com/office/drawing/2014/main" id="{A2EB3F84-B0D6-4C2D-B9B9-0F5DB2A24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62801"/>
              </p:ext>
            </p:extLst>
          </p:nvPr>
        </p:nvGraphicFramePr>
        <p:xfrm>
          <a:off x="2921059" y="1659306"/>
          <a:ext cx="4246910" cy="300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" name="Graph" r:id="rId3" imgW="4276800" imgH="3022560" progId="Origin50.Graph">
                  <p:embed/>
                </p:oleObj>
              </mc:Choice>
              <mc:Fallback>
                <p:oleObj name="Graph" r:id="rId3" imgW="4276800" imgH="3022560" progId="Origin50.Graph">
                  <p:embed/>
                  <p:pic>
                    <p:nvPicPr>
                      <p:cNvPr id="15" name="物件 14">
                        <a:extLst>
                          <a:ext uri="{FF2B5EF4-FFF2-40B4-BE49-F238E27FC236}">
                            <a16:creationId xmlns:a16="http://schemas.microsoft.com/office/drawing/2014/main" id="{A2EB3F84-B0D6-4C2D-B9B9-0F5DB2A246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1059" y="1659306"/>
                        <a:ext cx="4246910" cy="3001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C6BC70B1-814A-4C13-BAEE-6DA1624F706C}"/>
              </a:ext>
            </a:extLst>
          </p:cNvPr>
          <p:cNvSpPr/>
          <p:nvPr/>
        </p:nvSpPr>
        <p:spPr>
          <a:xfrm>
            <a:off x="589832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58434E-F4E9-42C2-BEF9-126BF3DDB328}"/>
              </a:ext>
            </a:extLst>
          </p:cNvPr>
          <p:cNvSpPr/>
          <p:nvPr/>
        </p:nvSpPr>
        <p:spPr>
          <a:xfrm>
            <a:off x="3406386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21" name="物件 20">
            <a:extLst>
              <a:ext uri="{FF2B5EF4-FFF2-40B4-BE49-F238E27FC236}">
                <a16:creationId xmlns:a16="http://schemas.microsoft.com/office/drawing/2014/main" id="{9856A582-9426-4ACF-A2E2-CED1643FCC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375465"/>
              </p:ext>
            </p:extLst>
          </p:nvPr>
        </p:nvGraphicFramePr>
        <p:xfrm>
          <a:off x="10577" y="1665630"/>
          <a:ext cx="4240405" cy="2996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7" name="Graph" r:id="rId5" imgW="4276800" imgH="3022560" progId="Origin50.Graph">
                  <p:embed/>
                </p:oleObj>
              </mc:Choice>
              <mc:Fallback>
                <p:oleObj name="Graph" r:id="rId5" imgW="4276800" imgH="3022560" progId="Origin50.Graph">
                  <p:embed/>
                  <p:pic>
                    <p:nvPicPr>
                      <p:cNvPr id="21" name="物件 20">
                        <a:extLst>
                          <a:ext uri="{FF2B5EF4-FFF2-40B4-BE49-F238E27FC236}">
                            <a16:creationId xmlns:a16="http://schemas.microsoft.com/office/drawing/2014/main" id="{9856A582-9426-4ACF-A2E2-CED1643FCC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77" y="1665630"/>
                        <a:ext cx="4240405" cy="2996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物件 21">
            <a:extLst>
              <a:ext uri="{FF2B5EF4-FFF2-40B4-BE49-F238E27FC236}">
                <a16:creationId xmlns:a16="http://schemas.microsoft.com/office/drawing/2014/main" id="{33D60A12-99BB-423D-BF43-32FCD1FC4B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15148"/>
              </p:ext>
            </p:extLst>
          </p:nvPr>
        </p:nvGraphicFramePr>
        <p:xfrm>
          <a:off x="5817913" y="1659307"/>
          <a:ext cx="4240406" cy="2996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8" name="Graph" r:id="rId7" imgW="4276800" imgH="3022560" progId="Origin50.Graph">
                  <p:embed/>
                </p:oleObj>
              </mc:Choice>
              <mc:Fallback>
                <p:oleObj name="Graph" r:id="rId7" imgW="4276800" imgH="3022560" progId="Origin50.Graph">
                  <p:embed/>
                  <p:pic>
                    <p:nvPicPr>
                      <p:cNvPr id="22" name="物件 21">
                        <a:extLst>
                          <a:ext uri="{FF2B5EF4-FFF2-40B4-BE49-F238E27FC236}">
                            <a16:creationId xmlns:a16="http://schemas.microsoft.com/office/drawing/2014/main" id="{33D60A12-99BB-423D-BF43-32FCD1FC4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17913" y="1659307"/>
                        <a:ext cx="4240406" cy="2996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物件 23">
            <a:extLst>
              <a:ext uri="{FF2B5EF4-FFF2-40B4-BE49-F238E27FC236}">
                <a16:creationId xmlns:a16="http://schemas.microsoft.com/office/drawing/2014/main" id="{914DBE03-49BE-437C-9D08-FEA0FF3569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955253"/>
              </p:ext>
            </p:extLst>
          </p:nvPr>
        </p:nvGraphicFramePr>
        <p:xfrm>
          <a:off x="-47117" y="4004874"/>
          <a:ext cx="4246909" cy="3001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9" name="Graph" r:id="rId9" imgW="4276800" imgH="3022560" progId="Origin50.Graph">
                  <p:embed/>
                </p:oleObj>
              </mc:Choice>
              <mc:Fallback>
                <p:oleObj name="Graph" r:id="rId9" imgW="4276800" imgH="3022560" progId="Origin50.Graph">
                  <p:embed/>
                  <p:pic>
                    <p:nvPicPr>
                      <p:cNvPr id="24" name="物件 23">
                        <a:extLst>
                          <a:ext uri="{FF2B5EF4-FFF2-40B4-BE49-F238E27FC236}">
                            <a16:creationId xmlns:a16="http://schemas.microsoft.com/office/drawing/2014/main" id="{914DBE03-49BE-437C-9D08-FEA0FF356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-47117" y="4004874"/>
                        <a:ext cx="4246909" cy="3001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物件 24">
            <a:extLst>
              <a:ext uri="{FF2B5EF4-FFF2-40B4-BE49-F238E27FC236}">
                <a16:creationId xmlns:a16="http://schemas.microsoft.com/office/drawing/2014/main" id="{887B2479-915B-4FBA-99E7-EDC62BB642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979860"/>
              </p:ext>
            </p:extLst>
          </p:nvPr>
        </p:nvGraphicFramePr>
        <p:xfrm>
          <a:off x="5932415" y="4019818"/>
          <a:ext cx="4246909" cy="300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" name="Graph" r:id="rId11" imgW="4276800" imgH="3022560" progId="Origin50.Graph">
                  <p:embed/>
                </p:oleObj>
              </mc:Choice>
              <mc:Fallback>
                <p:oleObj name="Graph" r:id="rId11" imgW="4276800" imgH="3022560" progId="Origin50.Graph">
                  <p:embed/>
                  <p:pic>
                    <p:nvPicPr>
                      <p:cNvPr id="25" name="物件 24">
                        <a:extLst>
                          <a:ext uri="{FF2B5EF4-FFF2-40B4-BE49-F238E27FC236}">
                            <a16:creationId xmlns:a16="http://schemas.microsoft.com/office/drawing/2014/main" id="{887B2479-915B-4FBA-99E7-EDC62BB64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32415" y="4019818"/>
                        <a:ext cx="4246909" cy="3001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物件 25">
            <a:extLst>
              <a:ext uri="{FF2B5EF4-FFF2-40B4-BE49-F238E27FC236}">
                <a16:creationId xmlns:a16="http://schemas.microsoft.com/office/drawing/2014/main" id="{9E5FC687-C9E7-4568-9FFB-5AD18F9125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025115"/>
              </p:ext>
            </p:extLst>
          </p:nvPr>
        </p:nvGraphicFramePr>
        <p:xfrm>
          <a:off x="2906466" y="4004874"/>
          <a:ext cx="4246910" cy="3001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Graph" r:id="rId13" imgW="4276800" imgH="3022560" progId="Origin50.Graph">
                  <p:embed/>
                </p:oleObj>
              </mc:Choice>
              <mc:Fallback>
                <p:oleObj name="Graph" r:id="rId13" imgW="4276800" imgH="3022560" progId="Origin50.Graph">
                  <p:embed/>
                  <p:pic>
                    <p:nvPicPr>
                      <p:cNvPr id="26" name="物件 25">
                        <a:extLst>
                          <a:ext uri="{FF2B5EF4-FFF2-40B4-BE49-F238E27FC236}">
                            <a16:creationId xmlns:a16="http://schemas.microsoft.com/office/drawing/2014/main" id="{9E5FC687-C9E7-4568-9FFB-5AD18F9125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06466" y="4004874"/>
                        <a:ext cx="4246910" cy="3001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標題 3">
            <a:extLst>
              <a:ext uri="{FF2B5EF4-FFF2-40B4-BE49-F238E27FC236}">
                <a16:creationId xmlns:a16="http://schemas.microsoft.com/office/drawing/2014/main" id="{513597E6-F917-47AE-8192-BB54649E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 smtClean="0"/>
              <a:t>BW &amp; Spectrum</a:t>
            </a:r>
            <a:endParaRPr lang="zh-TW" altLang="en-US" sz="3600" dirty="0"/>
          </a:p>
        </p:txBody>
      </p:sp>
      <p:sp>
        <p:nvSpPr>
          <p:cNvPr id="29" name="Oval 45">
            <a:extLst>
              <a:ext uri="{FF2B5EF4-FFF2-40B4-BE49-F238E27FC236}">
                <a16:creationId xmlns:a16="http://schemas.microsoft.com/office/drawing/2014/main" id="{FDA079C1-83A0-4FFD-BA6F-EA0DE3025A81}"/>
              </a:ext>
            </a:extLst>
          </p:cNvPr>
          <p:cNvSpPr/>
          <p:nvPr/>
        </p:nvSpPr>
        <p:spPr bwMode="auto">
          <a:xfrm>
            <a:off x="759931" y="2853127"/>
            <a:ext cx="7849048" cy="79870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0" name="Oval 45">
            <a:extLst>
              <a:ext uri="{FF2B5EF4-FFF2-40B4-BE49-F238E27FC236}">
                <a16:creationId xmlns:a16="http://schemas.microsoft.com/office/drawing/2014/main" id="{C55D9846-A029-40FD-B550-0032D7E49078}"/>
              </a:ext>
            </a:extLst>
          </p:cNvPr>
          <p:cNvSpPr/>
          <p:nvPr/>
        </p:nvSpPr>
        <p:spPr bwMode="auto">
          <a:xfrm>
            <a:off x="700985" y="4037452"/>
            <a:ext cx="8432438" cy="107017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1" name="爆炸 1 39">
            <a:extLst>
              <a:ext uri="{FF2B5EF4-FFF2-40B4-BE49-F238E27FC236}">
                <a16:creationId xmlns:a16="http://schemas.microsoft.com/office/drawing/2014/main" id="{18033FB8-4B74-48F4-BB83-F4BDA0B602D1}"/>
              </a:ext>
            </a:extLst>
          </p:cNvPr>
          <p:cNvSpPr/>
          <p:nvPr/>
        </p:nvSpPr>
        <p:spPr bwMode="auto">
          <a:xfrm>
            <a:off x="1410724" y="1988783"/>
            <a:ext cx="7849048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Gen2     wide bandwidth</a:t>
            </a:r>
          </a:p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Gen2     (quasi) single-mode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00F15564-BBCE-4AB4-9D3B-22DA546C4B30}"/>
              </a:ext>
            </a:extLst>
          </p:cNvPr>
          <p:cNvSpPr/>
          <p:nvPr/>
        </p:nvSpPr>
        <p:spPr bwMode="auto">
          <a:xfrm>
            <a:off x="3988468" y="2834043"/>
            <a:ext cx="307956" cy="148169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044B7799-DB62-4BB3-8562-C64EBB46DD40}"/>
              </a:ext>
            </a:extLst>
          </p:cNvPr>
          <p:cNvSpPr/>
          <p:nvPr/>
        </p:nvSpPr>
        <p:spPr bwMode="auto">
          <a:xfrm>
            <a:off x="3988468" y="3207764"/>
            <a:ext cx="307956" cy="148169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1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16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2">
            <a:extLst>
              <a:ext uri="{FF2B5EF4-FFF2-40B4-BE49-F238E27FC236}">
                <a16:creationId xmlns:a16="http://schemas.microsoft.com/office/drawing/2014/main" id="{010DDA31-1850-482F-A0EB-25FF03484C2B}"/>
              </a:ext>
            </a:extLst>
          </p:cNvPr>
          <p:cNvGrpSpPr/>
          <p:nvPr/>
        </p:nvGrpSpPr>
        <p:grpSpPr>
          <a:xfrm>
            <a:off x="2312229" y="2578164"/>
            <a:ext cx="4786651" cy="2327902"/>
            <a:chOff x="2695077" y="1616001"/>
            <a:chExt cx="3746339" cy="1355530"/>
          </a:xfrm>
        </p:grpSpPr>
        <p:sp>
          <p:nvSpPr>
            <p:cNvPr id="21" name="Rectangle 3" descr="深色水平線">
              <a:extLst>
                <a:ext uri="{FF2B5EF4-FFF2-40B4-BE49-F238E27FC236}">
                  <a16:creationId xmlns:a16="http://schemas.microsoft.com/office/drawing/2014/main" id="{9793287E-9D86-450F-82C8-EA948A6B7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999" y="2569327"/>
              <a:ext cx="3742496" cy="402204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7A52EF8A-6EFD-4AE3-8D42-DB2A7A7D1E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999" y="2404645"/>
              <a:ext cx="3744416" cy="164682"/>
            </a:xfrm>
            <a:prstGeom prst="rect">
              <a:avLst/>
            </a:prstGeom>
            <a:solidFill>
              <a:srgbClr val="CC00CC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3" name="Rectangle 5" descr="深色水平線">
              <a:extLst>
                <a:ext uri="{FF2B5EF4-FFF2-40B4-BE49-F238E27FC236}">
                  <a16:creationId xmlns:a16="http://schemas.microsoft.com/office/drawing/2014/main" id="{F38A1A54-EBB7-4E85-BBFB-260315E46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999" y="1616001"/>
              <a:ext cx="3742496" cy="788644"/>
            </a:xfrm>
            <a:prstGeom prst="rect">
              <a:avLst/>
            </a:prstGeom>
            <a:pattFill prst="dkHorz">
              <a:fgClr>
                <a:srgbClr val="00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3A26A5B3-0650-44AB-A6E1-4B8B0E61A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6998" y="1616001"/>
              <a:ext cx="1660317" cy="251783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5" name="AutoShape 8">
              <a:extLst>
                <a:ext uri="{FF2B5EF4-FFF2-40B4-BE49-F238E27FC236}">
                  <a16:creationId xmlns:a16="http://schemas.microsoft.com/office/drawing/2014/main" id="{22968F25-5C11-4CD5-A3DD-68D182E4A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394" y="1616002"/>
              <a:ext cx="1607022" cy="241862"/>
            </a:xfrm>
            <a:prstGeom prst="roundRect">
              <a:avLst>
                <a:gd name="adj" fmla="val 16667"/>
              </a:avLst>
            </a:prstGeom>
            <a:solidFill>
              <a:srgbClr val="339933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6" name="AutoShape 12">
              <a:extLst>
                <a:ext uri="{FF2B5EF4-FFF2-40B4-BE49-F238E27FC236}">
                  <a16:creationId xmlns:a16="http://schemas.microsoft.com/office/drawing/2014/main" id="{B0283451-9436-4969-A6CA-5D0C057C5A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144494" y="2207922"/>
              <a:ext cx="1296739" cy="51699"/>
            </a:xfrm>
            <a:prstGeom prst="homePlate">
              <a:avLst>
                <a:gd name="adj" fmla="val 327775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9F513534-A033-491C-A431-DDDC24BA6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5077" y="2214982"/>
              <a:ext cx="1312381" cy="54560"/>
            </a:xfrm>
            <a:prstGeom prst="homePlate">
              <a:avLst>
                <a:gd name="adj" fmla="val 327780"/>
              </a:avLst>
            </a:prstGeom>
            <a:pattFill prst="lgConfetti">
              <a:fgClr>
                <a:srgbClr val="FF0000"/>
              </a:fgClr>
              <a:bgClr>
                <a:srgbClr val="FFFFFF"/>
              </a:bgClr>
            </a:pattFill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</a:endParaRPr>
            </a:p>
          </p:txBody>
        </p:sp>
      </p:grpSp>
      <p:cxnSp>
        <p:nvCxnSpPr>
          <p:cNvPr id="8" name="直線接點 50">
            <a:extLst>
              <a:ext uri="{FF2B5EF4-FFF2-40B4-BE49-F238E27FC236}">
                <a16:creationId xmlns:a16="http://schemas.microsoft.com/office/drawing/2014/main" id="{2D474648-F0A0-4F25-9721-C83FB0665884}"/>
              </a:ext>
            </a:extLst>
          </p:cNvPr>
          <p:cNvCxnSpPr/>
          <p:nvPr/>
        </p:nvCxnSpPr>
        <p:spPr bwMode="auto">
          <a:xfrm>
            <a:off x="5471138" y="3560540"/>
            <a:ext cx="8376" cy="141362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直線接點 50">
            <a:extLst>
              <a:ext uri="{FF2B5EF4-FFF2-40B4-BE49-F238E27FC236}">
                <a16:creationId xmlns:a16="http://schemas.microsoft.com/office/drawing/2014/main" id="{792EE57F-1CC2-4365-9083-75B76D3C199B}"/>
              </a:ext>
            </a:extLst>
          </p:cNvPr>
          <p:cNvCxnSpPr/>
          <p:nvPr/>
        </p:nvCxnSpPr>
        <p:spPr bwMode="auto">
          <a:xfrm>
            <a:off x="3994409" y="3544586"/>
            <a:ext cx="8376" cy="1413621"/>
          </a:xfrm>
          <a:prstGeom prst="line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文字方塊 59">
            <a:extLst>
              <a:ext uri="{FF2B5EF4-FFF2-40B4-BE49-F238E27FC236}">
                <a16:creationId xmlns:a16="http://schemas.microsoft.com/office/drawing/2014/main" id="{E739A091-8BE5-4ACF-A827-2778496B8CEC}"/>
              </a:ext>
            </a:extLst>
          </p:cNvPr>
          <p:cNvSpPr txBox="1"/>
          <p:nvPr/>
        </p:nvSpPr>
        <p:spPr>
          <a:xfrm>
            <a:off x="4230223" y="4447365"/>
            <a:ext cx="101347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Wo</a:t>
            </a: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6" name="爆炸 1 39">
            <a:extLst>
              <a:ext uri="{FF2B5EF4-FFF2-40B4-BE49-F238E27FC236}">
                <a16:creationId xmlns:a16="http://schemas.microsoft.com/office/drawing/2014/main" id="{7E5ABCB8-9B6A-41AE-A6C0-6D92C3A6C924}"/>
              </a:ext>
            </a:extLst>
          </p:cNvPr>
          <p:cNvSpPr/>
          <p:nvPr/>
        </p:nvSpPr>
        <p:spPr bwMode="auto">
          <a:xfrm>
            <a:off x="3772563" y="472227"/>
            <a:ext cx="5702177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/>
            </a:r>
            <a:b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</a:b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Eliminate SHB issue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7E6377BD-D09E-4757-9A60-75C626D4ABF5}"/>
              </a:ext>
            </a:extLst>
          </p:cNvPr>
          <p:cNvSpPr/>
          <p:nvPr/>
        </p:nvSpPr>
        <p:spPr bwMode="auto">
          <a:xfrm>
            <a:off x="4120376" y="2460209"/>
            <a:ext cx="1249292" cy="85353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2F2F9E9-6986-4F00-BDE8-23CEA8C8718A}"/>
              </a:ext>
            </a:extLst>
          </p:cNvPr>
          <p:cNvSpPr/>
          <p:nvPr/>
        </p:nvSpPr>
        <p:spPr bwMode="auto">
          <a:xfrm>
            <a:off x="895587" y="1520243"/>
            <a:ext cx="2255048" cy="46166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O</a:t>
            </a:r>
            <a:r>
              <a:rPr lang="zh-TW" altLang="zh-TW" sz="2400" dirty="0">
                <a:solidFill>
                  <a:srgbClr val="FF0000"/>
                </a:solidFill>
              </a:rPr>
              <a:t>ptimization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F72DDC-74E2-44AE-B6FD-6E09E005C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740" y="292764"/>
            <a:ext cx="20840" cy="6669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D68B738E-BBEB-4BD9-BEC6-1682CB8ADEF7}"/>
              </a:ext>
            </a:extLst>
          </p:cNvPr>
          <p:cNvCxnSpPr>
            <a:cxnSpLocks/>
          </p:cNvCxnSpPr>
          <p:nvPr/>
        </p:nvCxnSpPr>
        <p:spPr bwMode="auto">
          <a:xfrm>
            <a:off x="3216960" y="2018457"/>
            <a:ext cx="903416" cy="441752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6A4DF24A-EC85-4110-9BAE-2499BF6FC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23" y="1966026"/>
            <a:ext cx="4057404" cy="316100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B1CEDA6-AF17-450B-8118-EB3051336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9" y="1966026"/>
            <a:ext cx="4381873" cy="3421193"/>
          </a:xfrm>
          <a:prstGeom prst="rect">
            <a:avLst/>
          </a:prstGeom>
        </p:spPr>
      </p:pic>
      <p:sp>
        <p:nvSpPr>
          <p:cNvPr id="37" name="Oval 45">
            <a:extLst>
              <a:ext uri="{FF2B5EF4-FFF2-40B4-BE49-F238E27FC236}">
                <a16:creationId xmlns:a16="http://schemas.microsoft.com/office/drawing/2014/main" id="{2C50698F-2C9F-4BE6-9B61-04382B3C2BA1}"/>
              </a:ext>
            </a:extLst>
          </p:cNvPr>
          <p:cNvSpPr/>
          <p:nvPr/>
        </p:nvSpPr>
        <p:spPr bwMode="auto">
          <a:xfrm>
            <a:off x="3958524" y="2387091"/>
            <a:ext cx="402037" cy="40150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2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68FB6A5F-ECF7-479C-8825-1E28CE1CD55E}"/>
              </a:ext>
            </a:extLst>
          </p:cNvPr>
          <p:cNvCxnSpPr>
            <a:cxnSpLocks/>
            <a:stCxn id="37" idx="4"/>
          </p:cNvCxnSpPr>
          <p:nvPr/>
        </p:nvCxnSpPr>
        <p:spPr bwMode="auto">
          <a:xfrm flipH="1">
            <a:off x="3985825" y="2788593"/>
            <a:ext cx="173718" cy="6183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爆炸 1 39">
            <a:extLst>
              <a:ext uri="{FF2B5EF4-FFF2-40B4-BE49-F238E27FC236}">
                <a16:creationId xmlns:a16="http://schemas.microsoft.com/office/drawing/2014/main" id="{1E1CF770-0682-4930-A79E-08C93EEB2D41}"/>
              </a:ext>
            </a:extLst>
          </p:cNvPr>
          <p:cNvSpPr/>
          <p:nvPr/>
        </p:nvSpPr>
        <p:spPr bwMode="auto">
          <a:xfrm>
            <a:off x="1053901" y="3005323"/>
            <a:ext cx="3962339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Higher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Output Power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0" name="Oval 45">
            <a:extLst>
              <a:ext uri="{FF2B5EF4-FFF2-40B4-BE49-F238E27FC236}">
                <a16:creationId xmlns:a16="http://schemas.microsoft.com/office/drawing/2014/main" id="{0D851A89-9DA5-4298-9FA5-7043E7F2EA05}"/>
              </a:ext>
            </a:extLst>
          </p:cNvPr>
          <p:cNvSpPr/>
          <p:nvPr/>
        </p:nvSpPr>
        <p:spPr bwMode="auto">
          <a:xfrm>
            <a:off x="7301929" y="2187326"/>
            <a:ext cx="755841" cy="6864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232FF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1" name="爆炸 1 39">
            <a:extLst>
              <a:ext uri="{FF2B5EF4-FFF2-40B4-BE49-F238E27FC236}">
                <a16:creationId xmlns:a16="http://schemas.microsoft.com/office/drawing/2014/main" id="{13BE1AA1-6156-4120-81DC-BCDBDAFF4875}"/>
              </a:ext>
            </a:extLst>
          </p:cNvPr>
          <p:cNvSpPr/>
          <p:nvPr/>
        </p:nvSpPr>
        <p:spPr bwMode="auto">
          <a:xfrm>
            <a:off x="4357369" y="3467734"/>
            <a:ext cx="5205229" cy="129659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t>Keep Single-mode</a:t>
            </a:r>
            <a:endParaRPr kumimoji="1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D3D08B0-A15B-42B1-BF75-45D2988512BD}"/>
              </a:ext>
            </a:extLst>
          </p:cNvPr>
          <p:cNvCxnSpPr>
            <a:cxnSpLocks/>
          </p:cNvCxnSpPr>
          <p:nvPr/>
        </p:nvCxnSpPr>
        <p:spPr bwMode="auto">
          <a:xfrm flipH="1">
            <a:off x="7110121" y="2926078"/>
            <a:ext cx="366466" cy="592988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圖片 42">
            <a:extLst>
              <a:ext uri="{FF2B5EF4-FFF2-40B4-BE49-F238E27FC236}">
                <a16:creationId xmlns:a16="http://schemas.microsoft.com/office/drawing/2014/main" id="{E4A98721-3492-4AF7-9B6C-601FA2D96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76" y="1981908"/>
            <a:ext cx="4776763" cy="3694797"/>
          </a:xfrm>
          <a:prstGeom prst="rect">
            <a:avLst/>
          </a:prstGeom>
        </p:spPr>
      </p:pic>
      <p:sp>
        <p:nvSpPr>
          <p:cNvPr id="44" name="Oval 45">
            <a:extLst>
              <a:ext uri="{FF2B5EF4-FFF2-40B4-BE49-F238E27FC236}">
                <a16:creationId xmlns:a16="http://schemas.microsoft.com/office/drawing/2014/main" id="{373A34F1-A940-474F-89F7-9EECC7556B4F}"/>
              </a:ext>
            </a:extLst>
          </p:cNvPr>
          <p:cNvSpPr/>
          <p:nvPr/>
        </p:nvSpPr>
        <p:spPr bwMode="auto">
          <a:xfrm>
            <a:off x="3260438" y="2007587"/>
            <a:ext cx="1672590" cy="5392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45" name="爆炸 1 39">
            <a:extLst>
              <a:ext uri="{FF2B5EF4-FFF2-40B4-BE49-F238E27FC236}">
                <a16:creationId xmlns:a16="http://schemas.microsoft.com/office/drawing/2014/main" id="{E8E67BA3-D70E-4468-8DA0-B12C8B91C60C}"/>
              </a:ext>
            </a:extLst>
          </p:cNvPr>
          <p:cNvSpPr/>
          <p:nvPr/>
        </p:nvSpPr>
        <p:spPr bwMode="auto">
          <a:xfrm>
            <a:off x="689542" y="3146897"/>
            <a:ext cx="5831621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Solve Low frequency Roll off 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04A3A294-2C44-477C-9104-3AB338672135}"/>
              </a:ext>
            </a:extLst>
          </p:cNvPr>
          <p:cNvCxnSpPr>
            <a:cxnSpLocks/>
          </p:cNvCxnSpPr>
          <p:nvPr/>
        </p:nvCxnSpPr>
        <p:spPr bwMode="auto">
          <a:xfrm flipH="1">
            <a:off x="3220167" y="2470026"/>
            <a:ext cx="493689" cy="762916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513" y="55322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 animBg="1"/>
      <p:bldP spid="30" grpId="0" animBg="1"/>
      <p:bldP spid="37" grpId="0" animBg="1"/>
      <p:bldP spid="39" grpId="0" animBg="1"/>
      <p:bldP spid="40" grpId="0" animBg="1"/>
      <p:bldP spid="41" grpId="0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C6BC70B1-814A-4C13-BAEE-6DA1624F706C}"/>
              </a:ext>
            </a:extLst>
          </p:cNvPr>
          <p:cNvSpPr/>
          <p:nvPr/>
        </p:nvSpPr>
        <p:spPr>
          <a:xfrm>
            <a:off x="589832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58434E-F4E9-42C2-BEF9-126BF3DDB328}"/>
              </a:ext>
            </a:extLst>
          </p:cNvPr>
          <p:cNvSpPr/>
          <p:nvPr/>
        </p:nvSpPr>
        <p:spPr>
          <a:xfrm>
            <a:off x="3406386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02B4531-6C92-4C17-ACAC-A42AFD728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44" y="1532899"/>
            <a:ext cx="2703602" cy="246516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2785747E-4029-4E02-A602-1A32046EF1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78" y="1542626"/>
            <a:ext cx="2703603" cy="2465169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68AF601A-2F1E-4432-A884-0930D426FDCD}"/>
              </a:ext>
            </a:extLst>
          </p:cNvPr>
          <p:cNvSpPr/>
          <p:nvPr/>
        </p:nvSpPr>
        <p:spPr>
          <a:xfrm>
            <a:off x="-422114" y="4279326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Jitter:1.9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RIN:-142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67693A3-66F5-4060-8B59-0CE0E3345D7E}"/>
              </a:ext>
            </a:extLst>
          </p:cNvPr>
          <p:cNvSpPr/>
          <p:nvPr/>
        </p:nvSpPr>
        <p:spPr>
          <a:xfrm>
            <a:off x="5326144" y="4249296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Jitter:1.6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RIN:-152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C5CCAB1-9E37-4881-82E8-02C5800754B5}"/>
              </a:ext>
            </a:extLst>
          </p:cNvPr>
          <p:cNvSpPr/>
          <p:nvPr/>
        </p:nvSpPr>
        <p:spPr>
          <a:xfrm>
            <a:off x="2495610" y="4279325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Jitter:1.9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RIN:-132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圖片 38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E639BADC-47BD-4C7A-A11A-C0CE1AB19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11" y="1532897"/>
            <a:ext cx="2703604" cy="2465170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A9252E86-B6B3-4746-844D-D90817A11080}"/>
              </a:ext>
            </a:extLst>
          </p:cNvPr>
          <p:cNvSpPr/>
          <p:nvPr/>
        </p:nvSpPr>
        <p:spPr bwMode="auto">
          <a:xfrm>
            <a:off x="1117716" y="4329083"/>
            <a:ext cx="7042826" cy="410253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40" name="標題 3">
            <a:extLst>
              <a:ext uri="{FF2B5EF4-FFF2-40B4-BE49-F238E27FC236}">
                <a16:creationId xmlns:a16="http://schemas.microsoft.com/office/drawing/2014/main" id="{6C9A8039-A0DA-4E9C-B7A9-37258A8F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/>
              <a:t>BTB</a:t>
            </a:r>
            <a:endParaRPr lang="zh-TW" altLang="en-US" sz="3600" dirty="0"/>
          </a:p>
        </p:txBody>
      </p:sp>
      <p:sp>
        <p:nvSpPr>
          <p:cNvPr id="13" name="爆炸 1 39">
            <a:extLst>
              <a:ext uri="{FF2B5EF4-FFF2-40B4-BE49-F238E27FC236}">
                <a16:creationId xmlns:a16="http://schemas.microsoft.com/office/drawing/2014/main" id="{F6F3541C-B701-41B2-BB09-C81E819F5989}"/>
              </a:ext>
            </a:extLst>
          </p:cNvPr>
          <p:cNvSpPr/>
          <p:nvPr/>
        </p:nvSpPr>
        <p:spPr bwMode="auto">
          <a:xfrm>
            <a:off x="983458" y="1837586"/>
            <a:ext cx="7678968" cy="3371136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Gen2</a:t>
            </a:r>
            <a:r>
              <a:rPr lang="zh-TW" altLang="en-US" sz="2400" dirty="0">
                <a:solidFill>
                  <a:srgbClr val="FF0000"/>
                </a:solidFill>
              </a:rPr>
              <a:t>      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zh-TW" sz="2400" dirty="0">
                <a:solidFill>
                  <a:srgbClr val="FF0000"/>
                </a:solidFill>
              </a:rPr>
              <a:t>Best data rate among three</a:t>
            </a:r>
          </a:p>
          <a:p>
            <a:pPr algn="ctr" eaLnBrk="1" hangingPunct="1"/>
            <a:endParaRPr lang="en-US" altLang="zh-TW" sz="2400" dirty="0">
              <a:solidFill>
                <a:srgbClr val="FF0000"/>
              </a:solidFill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850FDD7-ED9F-4BFE-A7EA-79D613AEBED6}"/>
              </a:ext>
            </a:extLst>
          </p:cNvPr>
          <p:cNvSpPr/>
          <p:nvPr/>
        </p:nvSpPr>
        <p:spPr bwMode="auto">
          <a:xfrm flipV="1">
            <a:off x="5241347" y="2988079"/>
            <a:ext cx="329845" cy="13018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BAA92FA-2F6E-42B5-A671-39722891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/>
              <a:t>BTB</a:t>
            </a:r>
            <a:endParaRPr lang="zh-TW" altLang="en-US" sz="36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B7362D-8200-4FFA-BAC2-7E21613B73EE}"/>
              </a:ext>
            </a:extLst>
          </p:cNvPr>
          <p:cNvSpPr/>
          <p:nvPr/>
        </p:nvSpPr>
        <p:spPr>
          <a:xfrm>
            <a:off x="589832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33C323-8259-4CEB-9F8D-500E927E9FCF}"/>
              </a:ext>
            </a:extLst>
          </p:cNvPr>
          <p:cNvSpPr/>
          <p:nvPr/>
        </p:nvSpPr>
        <p:spPr>
          <a:xfrm>
            <a:off x="3406386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AE59395-3764-401C-84D8-BDE2BF43B2AA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976CBDD-0FA8-469D-B2C6-09645FF90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1" y="1511038"/>
            <a:ext cx="2703602" cy="246516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5B4E438-D630-45B7-9815-8D5EFD0B0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98" y="1496023"/>
            <a:ext cx="2703602" cy="246516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DEEFA0E-0DA2-48DB-B87A-4205BACDF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46" y="1511038"/>
            <a:ext cx="2703603" cy="246516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BAE651F-6912-469D-BF07-1C8A66E31282}"/>
              </a:ext>
            </a:extLst>
          </p:cNvPr>
          <p:cNvSpPr/>
          <p:nvPr/>
        </p:nvSpPr>
        <p:spPr>
          <a:xfrm>
            <a:off x="-422114" y="4279326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Jitter:1.8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RIN:-133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772FF5-876C-4D10-9A4C-F62CA5E7B954}"/>
              </a:ext>
            </a:extLst>
          </p:cNvPr>
          <p:cNvSpPr/>
          <p:nvPr/>
        </p:nvSpPr>
        <p:spPr>
          <a:xfrm>
            <a:off x="5326144" y="4249296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Jitter:1.9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RIN:-154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A19D405-8109-467E-AEFD-781AA2DA5994}"/>
              </a:ext>
            </a:extLst>
          </p:cNvPr>
          <p:cNvSpPr/>
          <p:nvPr/>
        </p:nvSpPr>
        <p:spPr>
          <a:xfrm>
            <a:off x="2495610" y="4279325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Jitter:1.8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RIN:-146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B3E1F77-3984-4AE5-A887-91F5773A5D69}"/>
              </a:ext>
            </a:extLst>
          </p:cNvPr>
          <p:cNvSpPr/>
          <p:nvPr/>
        </p:nvSpPr>
        <p:spPr bwMode="auto">
          <a:xfrm>
            <a:off x="689699" y="5671225"/>
            <a:ext cx="7815922" cy="478621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9" name="爆炸 1 39">
            <a:extLst>
              <a:ext uri="{FF2B5EF4-FFF2-40B4-BE49-F238E27FC236}">
                <a16:creationId xmlns:a16="http://schemas.microsoft.com/office/drawing/2014/main" id="{2C276AF3-9500-42DB-9A74-B5E782B586D2}"/>
              </a:ext>
            </a:extLst>
          </p:cNvPr>
          <p:cNvSpPr/>
          <p:nvPr/>
        </p:nvSpPr>
        <p:spPr bwMode="auto">
          <a:xfrm>
            <a:off x="983458" y="2234251"/>
            <a:ext cx="7678968" cy="3371136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Gen2</a:t>
            </a:r>
            <a:r>
              <a:rPr lang="zh-TW" altLang="en-US" sz="2400" dirty="0">
                <a:solidFill>
                  <a:srgbClr val="FF0000"/>
                </a:solidFill>
              </a:rPr>
              <a:t>      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Lower RIN </a:t>
            </a:r>
            <a:r>
              <a:rPr lang="en-US" altLang="zh-TW" sz="2400" dirty="0" smtClean="0">
                <a:solidFill>
                  <a:srgbClr val="FF0000"/>
                </a:solidFill>
              </a:rPr>
              <a:t>value at same data rate</a:t>
            </a:r>
            <a:endParaRPr lang="en-US" altLang="zh-TW" sz="2400" dirty="0">
              <a:solidFill>
                <a:srgbClr val="FF0000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7E76510F-66E7-40C1-8D0B-30CC89AE6AEF}"/>
              </a:ext>
            </a:extLst>
          </p:cNvPr>
          <p:cNvSpPr/>
          <p:nvPr/>
        </p:nvSpPr>
        <p:spPr bwMode="auto">
          <a:xfrm flipV="1">
            <a:off x="5240487" y="3423165"/>
            <a:ext cx="329845" cy="13018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C6BC70B1-814A-4C13-BAEE-6DA1624F706C}"/>
              </a:ext>
            </a:extLst>
          </p:cNvPr>
          <p:cNvSpPr/>
          <p:nvPr/>
        </p:nvSpPr>
        <p:spPr>
          <a:xfrm>
            <a:off x="589832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58434E-F4E9-42C2-BEF9-126BF3DDB328}"/>
              </a:ext>
            </a:extLst>
          </p:cNvPr>
          <p:cNvSpPr/>
          <p:nvPr/>
        </p:nvSpPr>
        <p:spPr>
          <a:xfrm>
            <a:off x="3406386" y="1006482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標題 3">
            <a:extLst>
              <a:ext uri="{FF2B5EF4-FFF2-40B4-BE49-F238E27FC236}">
                <a16:creationId xmlns:a16="http://schemas.microsoft.com/office/drawing/2014/main" id="{D248D7AB-1E5F-4375-8C3E-03BCDFA0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/>
              <a:t>500M</a:t>
            </a:r>
            <a:endParaRPr lang="zh-TW" altLang="en-US" sz="36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B6AE257-5330-434E-9842-D404E2DEAA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5" y="1549951"/>
            <a:ext cx="2703602" cy="246516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E31E77D-14E3-46F4-9517-C871B2CE6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47" y="1549952"/>
            <a:ext cx="2703602" cy="246516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9C35339-4B6A-40B8-B942-44B6778BA210}"/>
              </a:ext>
            </a:extLst>
          </p:cNvPr>
          <p:cNvSpPr/>
          <p:nvPr/>
        </p:nvSpPr>
        <p:spPr>
          <a:xfrm>
            <a:off x="-417259" y="4332042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Jitter:3.7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RIN:-147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6DE1F0E-BDBE-488D-A526-FF19A58E27C0}"/>
              </a:ext>
            </a:extLst>
          </p:cNvPr>
          <p:cNvSpPr/>
          <p:nvPr/>
        </p:nvSpPr>
        <p:spPr>
          <a:xfrm>
            <a:off x="2440463" y="4357152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Jitter:1.7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RIN:-135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35FA47-8C3D-43FE-9C43-C3407E1B277A}"/>
              </a:ext>
            </a:extLst>
          </p:cNvPr>
          <p:cNvSpPr/>
          <p:nvPr/>
        </p:nvSpPr>
        <p:spPr>
          <a:xfrm>
            <a:off x="5434685" y="4332041"/>
            <a:ext cx="43454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Jitter:2.8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RIN:-146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圖片 2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F076A3F-4776-4494-B196-1C17DB8F17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5" y="1562507"/>
            <a:ext cx="2703603" cy="2465169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A9E558B-038A-45AC-B67E-E03215C81F1E}"/>
              </a:ext>
            </a:extLst>
          </p:cNvPr>
          <p:cNvSpPr/>
          <p:nvPr/>
        </p:nvSpPr>
        <p:spPr bwMode="auto">
          <a:xfrm>
            <a:off x="1121092" y="4395224"/>
            <a:ext cx="7042826" cy="410253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3" name="爆炸 1 39">
            <a:extLst>
              <a:ext uri="{FF2B5EF4-FFF2-40B4-BE49-F238E27FC236}">
                <a16:creationId xmlns:a16="http://schemas.microsoft.com/office/drawing/2014/main" id="{A7A93769-2115-4346-A2A3-70202C5572C4}"/>
              </a:ext>
            </a:extLst>
          </p:cNvPr>
          <p:cNvSpPr/>
          <p:nvPr/>
        </p:nvSpPr>
        <p:spPr bwMode="auto">
          <a:xfrm>
            <a:off x="841933" y="2266487"/>
            <a:ext cx="7678968" cy="233386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Gen2</a:t>
            </a:r>
            <a:r>
              <a:rPr lang="zh-TW" altLang="en-US" sz="2400" dirty="0">
                <a:solidFill>
                  <a:srgbClr val="FF0000"/>
                </a:solidFill>
              </a:rPr>
              <a:t>      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Highest bit rate*distance </a:t>
            </a: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DE69029B-102B-492A-A9F8-A3CFE947CA86}"/>
              </a:ext>
            </a:extLst>
          </p:cNvPr>
          <p:cNvSpPr/>
          <p:nvPr/>
        </p:nvSpPr>
        <p:spPr bwMode="auto">
          <a:xfrm flipV="1">
            <a:off x="5068246" y="3116441"/>
            <a:ext cx="329845" cy="13018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3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470B07-842C-4A98-850D-CD976F51F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299" y="2104107"/>
            <a:ext cx="6940168" cy="29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3">
            <a:extLst>
              <a:ext uri="{FF2B5EF4-FFF2-40B4-BE49-F238E27FC236}">
                <a16:creationId xmlns:a16="http://schemas.microsoft.com/office/drawing/2014/main" id="{C9DC3350-D89B-4772-9102-A5E9476D1DD0}"/>
              </a:ext>
            </a:extLst>
          </p:cNvPr>
          <p:cNvSpPr/>
          <p:nvPr/>
        </p:nvSpPr>
        <p:spPr>
          <a:xfrm>
            <a:off x="232567" y="2639505"/>
            <a:ext cx="1210047" cy="26906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88B834-F714-4B9E-A64F-369AA9ED0E93}"/>
              </a:ext>
            </a:extLst>
          </p:cNvPr>
          <p:cNvSpPr txBox="1"/>
          <p:nvPr/>
        </p:nvSpPr>
        <p:spPr>
          <a:xfrm>
            <a:off x="128933" y="1889519"/>
            <a:ext cx="1337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>
                <a:solidFill>
                  <a:schemeClr val="accent2">
                    <a:lumMod val="75000"/>
                  </a:schemeClr>
                </a:solidFill>
              </a:rPr>
              <a:t>From MMF</a:t>
            </a:r>
          </a:p>
        </p:txBody>
      </p:sp>
      <p:sp>
        <p:nvSpPr>
          <p:cNvPr id="9" name="Flowchart: Process 4">
            <a:extLst>
              <a:ext uri="{FF2B5EF4-FFF2-40B4-BE49-F238E27FC236}">
                <a16:creationId xmlns:a16="http://schemas.microsoft.com/office/drawing/2014/main" id="{86424B5D-745F-4879-9EAD-AC02424BCDB7}"/>
              </a:ext>
            </a:extLst>
          </p:cNvPr>
          <p:cNvSpPr/>
          <p:nvPr/>
        </p:nvSpPr>
        <p:spPr>
          <a:xfrm>
            <a:off x="7419958" y="3517150"/>
            <a:ext cx="1511642" cy="1250647"/>
          </a:xfrm>
          <a:prstGeom prst="flowChartProcess">
            <a:avLst/>
          </a:prstGeom>
          <a:noFill/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2060"/>
              </a:solidFill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97219888-D558-4D26-9D5C-A410811F4FB0}"/>
              </a:ext>
            </a:extLst>
          </p:cNvPr>
          <p:cNvSpPr txBox="1"/>
          <p:nvPr/>
        </p:nvSpPr>
        <p:spPr>
          <a:xfrm>
            <a:off x="7763372" y="2595185"/>
            <a:ext cx="1004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>
                <a:solidFill>
                  <a:srgbClr val="002060"/>
                </a:solidFill>
              </a:rPr>
              <a:t>To PD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46D74AD-DF24-43E4-9DBC-D71E3610356F}"/>
              </a:ext>
            </a:extLst>
          </p:cNvPr>
          <p:cNvSpPr txBox="1"/>
          <p:nvPr/>
        </p:nvSpPr>
        <p:spPr>
          <a:xfrm>
            <a:off x="2236982" y="2415686"/>
            <a:ext cx="1644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rgbClr val="0070C0"/>
                </a:solidFill>
              </a:rPr>
              <a:t>3</a:t>
            </a:r>
            <a:r>
              <a:rPr lang="en-IN" sz="2000" b="1" dirty="0">
                <a:solidFill>
                  <a:srgbClr val="0070C0"/>
                </a:solidFill>
              </a:rPr>
              <a:t> dBm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4C7EDE6-37AC-456B-88F1-0E1F13EBD3A0}"/>
              </a:ext>
            </a:extLst>
          </p:cNvPr>
          <p:cNvSpPr txBox="1"/>
          <p:nvPr/>
        </p:nvSpPr>
        <p:spPr>
          <a:xfrm>
            <a:off x="6091394" y="2104107"/>
            <a:ext cx="2358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0070C0"/>
                </a:solidFill>
              </a:rPr>
              <a:t>0 dBm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CCBC137-B16F-401B-8146-1E9D861091B4}"/>
              </a:ext>
            </a:extLst>
          </p:cNvPr>
          <p:cNvSpPr txBox="1"/>
          <p:nvPr/>
        </p:nvSpPr>
        <p:spPr>
          <a:xfrm>
            <a:off x="5642300" y="3429000"/>
            <a:ext cx="151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0070C0"/>
                </a:solidFill>
              </a:rPr>
              <a:t> 0 dBm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EE261C-99DC-4614-8062-7EB2101687DD}"/>
              </a:ext>
            </a:extLst>
          </p:cNvPr>
          <p:cNvSpPr txBox="1"/>
          <p:nvPr/>
        </p:nvSpPr>
        <p:spPr>
          <a:xfrm>
            <a:off x="5274894" y="4110319"/>
            <a:ext cx="2477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0 dBm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</a:rPr>
              <a:t>reflected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77BB7C5-CCA3-4B67-AEE5-F1E9FC85BA6B}"/>
              </a:ext>
            </a:extLst>
          </p:cNvPr>
          <p:cNvSpPr txBox="1"/>
          <p:nvPr/>
        </p:nvSpPr>
        <p:spPr>
          <a:xfrm>
            <a:off x="1101806" y="3075057"/>
            <a:ext cx="215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solidFill>
                  <a:srgbClr val="FF0000"/>
                </a:solidFill>
              </a:rPr>
              <a:t>-3</a:t>
            </a:r>
            <a:r>
              <a:rPr lang="en-IN" sz="2000" b="1" dirty="0">
                <a:solidFill>
                  <a:srgbClr val="FF0000"/>
                </a:solidFill>
              </a:rPr>
              <a:t> dBm</a:t>
            </a:r>
          </a:p>
          <a:p>
            <a:pPr algn="ctr"/>
            <a:r>
              <a:rPr lang="en-IN" sz="2000" b="1" dirty="0">
                <a:solidFill>
                  <a:srgbClr val="FF0000"/>
                </a:solidFill>
              </a:rPr>
              <a:t>reflected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513" y="55322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-6dB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8AF601A-2F1E-4432-A884-0930D426FDCD}"/>
              </a:ext>
            </a:extLst>
          </p:cNvPr>
          <p:cNvSpPr/>
          <p:nvPr/>
        </p:nvSpPr>
        <p:spPr>
          <a:xfrm>
            <a:off x="-609887" y="4086477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Jitter:1.9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RIN:-142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67693A3-66F5-4060-8B59-0CE0E3345D7E}"/>
              </a:ext>
            </a:extLst>
          </p:cNvPr>
          <p:cNvSpPr/>
          <p:nvPr/>
        </p:nvSpPr>
        <p:spPr>
          <a:xfrm>
            <a:off x="5326144" y="4086477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Jitter:2.0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RIN:-130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C5CCAB1-9E37-4881-82E8-02C5800754B5}"/>
              </a:ext>
            </a:extLst>
          </p:cNvPr>
          <p:cNvSpPr/>
          <p:nvPr/>
        </p:nvSpPr>
        <p:spPr>
          <a:xfrm>
            <a:off x="2399295" y="4079533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48G   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Jitter:1.8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RIN:-133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標題 3">
            <a:extLst>
              <a:ext uri="{FF2B5EF4-FFF2-40B4-BE49-F238E27FC236}">
                <a16:creationId xmlns:a16="http://schemas.microsoft.com/office/drawing/2014/main" id="{6C9A8039-A0DA-4E9C-B7A9-37258A8F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76" y="505027"/>
            <a:ext cx="8764476" cy="688983"/>
          </a:xfrm>
        </p:spPr>
        <p:txBody>
          <a:bodyPr/>
          <a:lstStyle/>
          <a:p>
            <a:r>
              <a:rPr lang="en-US" altLang="zh-TW" sz="3600" dirty="0"/>
              <a:t>Gen1 </a:t>
            </a:r>
            <a:r>
              <a:rPr lang="en-US" altLang="zh-TW" sz="3600" dirty="0">
                <a:solidFill>
                  <a:srgbClr val="FF0000"/>
                </a:solidFill>
              </a:rPr>
              <a:t>RIN OMA under optical feedback</a:t>
            </a:r>
            <a:endParaRPr lang="zh-TW" altLang="en-US" sz="36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AB96796-DD9A-4C11-A1E2-8101B387D3BE}"/>
              </a:ext>
            </a:extLst>
          </p:cNvPr>
          <p:cNvSpPr/>
          <p:nvPr/>
        </p:nvSpPr>
        <p:spPr>
          <a:xfrm>
            <a:off x="-13220" y="983398"/>
            <a:ext cx="35276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No- Reflection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9F098B-B759-40FE-8ECC-A7E846EBCC38}"/>
              </a:ext>
            </a:extLst>
          </p:cNvPr>
          <p:cNvSpPr/>
          <p:nvPr/>
        </p:nvSpPr>
        <p:spPr>
          <a:xfrm>
            <a:off x="2808189" y="979551"/>
            <a:ext cx="35276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-12dB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8B8A812-8ABA-4B74-83B5-A76E099A90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99" y="1592125"/>
            <a:ext cx="2703602" cy="246516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6B850B6-FC49-444B-9468-4163780F2E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82" y="1615503"/>
            <a:ext cx="2703602" cy="246516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5B43B3E-1CA7-429B-B793-F851121D4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1614365"/>
            <a:ext cx="2703602" cy="2465168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EBC847D-65C7-49DB-A661-3353A4041B2E}"/>
              </a:ext>
            </a:extLst>
          </p:cNvPr>
          <p:cNvSpPr/>
          <p:nvPr/>
        </p:nvSpPr>
        <p:spPr bwMode="auto">
          <a:xfrm>
            <a:off x="586997" y="5953325"/>
            <a:ext cx="7837158" cy="47981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A4E3471-EF4E-4195-A33C-F71DD6AB98C8}"/>
              </a:ext>
            </a:extLst>
          </p:cNvPr>
          <p:cNvGrpSpPr/>
          <p:nvPr/>
        </p:nvGrpSpPr>
        <p:grpSpPr>
          <a:xfrm>
            <a:off x="1440637" y="1919475"/>
            <a:ext cx="6455354" cy="3371136"/>
            <a:chOff x="2477628" y="1711541"/>
            <a:chExt cx="6455354" cy="3371136"/>
          </a:xfrm>
        </p:grpSpPr>
        <p:sp>
          <p:nvSpPr>
            <p:cNvPr id="23" name="爆炸 1 39">
              <a:extLst>
                <a:ext uri="{FF2B5EF4-FFF2-40B4-BE49-F238E27FC236}">
                  <a16:creationId xmlns:a16="http://schemas.microsoft.com/office/drawing/2014/main" id="{E8F18DAD-E8EA-4D4E-9A4A-5DC89815AF15}"/>
                </a:ext>
              </a:extLst>
            </p:cNvPr>
            <p:cNvSpPr/>
            <p:nvPr/>
          </p:nvSpPr>
          <p:spPr bwMode="auto">
            <a:xfrm>
              <a:off x="2477628" y="1711541"/>
              <a:ext cx="6455354" cy="3371136"/>
            </a:xfrm>
            <a:prstGeom prst="irregularSeal1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r>
                <a:rPr lang="en-US" altLang="zh-TW" sz="2400" dirty="0">
                  <a:solidFill>
                    <a:srgbClr val="FF0000"/>
                  </a:solidFill>
                </a:rPr>
                <a:t>Under -6dB reflection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dirty="0">
                  <a:solidFill>
                    <a:srgbClr val="FF0000"/>
                  </a:solidFill>
                </a:rPr>
                <a:t>12dB/Hz degradation in RIN OMA</a:t>
              </a:r>
              <a:endParaRPr lang="zh-TW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" name="箭號: 向右 1">
              <a:extLst>
                <a:ext uri="{FF2B5EF4-FFF2-40B4-BE49-F238E27FC236}">
                  <a16:creationId xmlns:a16="http://schemas.microsoft.com/office/drawing/2014/main" id="{14010B92-4C02-4F25-A0B8-9215765CE361}"/>
                </a:ext>
              </a:extLst>
            </p:cNvPr>
            <p:cNvSpPr/>
            <p:nvPr/>
          </p:nvSpPr>
          <p:spPr bwMode="auto">
            <a:xfrm>
              <a:off x="3622880" y="3236132"/>
              <a:ext cx="321013" cy="97276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71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64712" y="975704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-6dB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8AF601A-2F1E-4432-A884-0930D426FDCD}"/>
              </a:ext>
            </a:extLst>
          </p:cNvPr>
          <p:cNvSpPr/>
          <p:nvPr/>
        </p:nvSpPr>
        <p:spPr>
          <a:xfrm>
            <a:off x="-422114" y="4113401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56G   </a:t>
            </a:r>
            <a:endParaRPr lang="en-US" altLang="zh-TW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Jitter:1.4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RIN:-137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67693A3-66F5-4060-8B59-0CE0E3345D7E}"/>
              </a:ext>
            </a:extLst>
          </p:cNvPr>
          <p:cNvSpPr/>
          <p:nvPr/>
        </p:nvSpPr>
        <p:spPr>
          <a:xfrm>
            <a:off x="5244560" y="4103951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56G   </a:t>
            </a:r>
            <a:endParaRPr lang="en-US" altLang="zh-TW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Jitter:1.5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RIN:-133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C5CCAB1-9E37-4881-82E8-02C5800754B5}"/>
              </a:ext>
            </a:extLst>
          </p:cNvPr>
          <p:cNvSpPr/>
          <p:nvPr/>
        </p:nvSpPr>
        <p:spPr>
          <a:xfrm>
            <a:off x="2495610" y="4113401"/>
            <a:ext cx="4345408" cy="48628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BTB</a:t>
            </a:r>
          </a:p>
          <a:p>
            <a:pPr algn="ctr"/>
            <a:r>
              <a:rPr lang="en-US" altLang="zh-TW" sz="3000" b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56G   </a:t>
            </a:r>
            <a:endParaRPr lang="en-US" altLang="zh-TW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8mA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Jitter:1.4</a:t>
            </a:r>
          </a:p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RIN:-136</a:t>
            </a: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altLang="zh-TW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zh-TW" alt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標題 3">
            <a:extLst>
              <a:ext uri="{FF2B5EF4-FFF2-40B4-BE49-F238E27FC236}">
                <a16:creationId xmlns:a16="http://schemas.microsoft.com/office/drawing/2014/main" id="{6C9A8039-A0DA-4E9C-B7A9-37258A8F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6" y="565644"/>
            <a:ext cx="9099756" cy="688983"/>
          </a:xfrm>
        </p:spPr>
        <p:txBody>
          <a:bodyPr/>
          <a:lstStyle/>
          <a:p>
            <a:r>
              <a:rPr lang="en-US" altLang="zh-TW" sz="3600" dirty="0"/>
              <a:t>Gen2 </a:t>
            </a:r>
            <a:r>
              <a:rPr lang="en-US" altLang="zh-TW" sz="3600" dirty="0">
                <a:solidFill>
                  <a:srgbClr val="FF0000"/>
                </a:solidFill>
              </a:rPr>
              <a:t>RIN OMA under optical feedback</a:t>
            </a:r>
            <a:endParaRPr lang="zh-TW" altLang="en-US" sz="36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AB96796-DD9A-4C11-A1E2-8101B387D3BE}"/>
              </a:ext>
            </a:extLst>
          </p:cNvPr>
          <p:cNvSpPr/>
          <p:nvPr/>
        </p:nvSpPr>
        <p:spPr>
          <a:xfrm>
            <a:off x="-13220" y="983398"/>
            <a:ext cx="35276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No- Reflection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9F098B-B759-40FE-8ECC-A7E846EBCC38}"/>
              </a:ext>
            </a:extLst>
          </p:cNvPr>
          <p:cNvSpPr/>
          <p:nvPr/>
        </p:nvSpPr>
        <p:spPr>
          <a:xfrm>
            <a:off x="2808189" y="979551"/>
            <a:ext cx="352762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-12dB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圖片 11" descr="一張含有 文字, 螢幕擷取畫面, 行, 數字 的圖片&#10;&#10;自動產生的描述">
            <a:extLst>
              <a:ext uri="{FF2B5EF4-FFF2-40B4-BE49-F238E27FC236}">
                <a16:creationId xmlns:a16="http://schemas.microsoft.com/office/drawing/2014/main" id="{1E64D5BF-F51E-4403-BB6A-E0182914A5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5" y="1668534"/>
            <a:ext cx="2703602" cy="2465168"/>
          </a:xfrm>
          <a:prstGeom prst="rect">
            <a:avLst/>
          </a:prstGeom>
        </p:spPr>
      </p:pic>
      <p:pic>
        <p:nvPicPr>
          <p:cNvPr id="17" name="圖片 16" descr="一張含有 文字, 螢幕擷取畫面, 行, 數字 的圖片&#10;&#10;自動產生的描述">
            <a:extLst>
              <a:ext uri="{FF2B5EF4-FFF2-40B4-BE49-F238E27FC236}">
                <a16:creationId xmlns:a16="http://schemas.microsoft.com/office/drawing/2014/main" id="{A6869A4B-DD4C-41F1-8109-6409018959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98" y="1668534"/>
            <a:ext cx="2703602" cy="2465168"/>
          </a:xfrm>
          <a:prstGeom prst="rect">
            <a:avLst/>
          </a:prstGeom>
        </p:spPr>
      </p:pic>
      <p:pic>
        <p:nvPicPr>
          <p:cNvPr id="18" name="圖片 17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804EA3AD-753E-448C-BE49-EBBBDE0CB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64" y="1668535"/>
            <a:ext cx="2703601" cy="2465167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C287178-6A53-4CF6-A541-B0B14F9BA1DB}"/>
              </a:ext>
            </a:extLst>
          </p:cNvPr>
          <p:cNvSpPr/>
          <p:nvPr/>
        </p:nvSpPr>
        <p:spPr bwMode="auto">
          <a:xfrm>
            <a:off x="596725" y="5972781"/>
            <a:ext cx="7837158" cy="47981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23" name="爆炸 1 39">
            <a:extLst>
              <a:ext uri="{FF2B5EF4-FFF2-40B4-BE49-F238E27FC236}">
                <a16:creationId xmlns:a16="http://schemas.microsoft.com/office/drawing/2014/main" id="{8E714172-2B53-4B50-9639-0D7A85E13C9E}"/>
              </a:ext>
            </a:extLst>
          </p:cNvPr>
          <p:cNvSpPr/>
          <p:nvPr/>
        </p:nvSpPr>
        <p:spPr bwMode="auto">
          <a:xfrm>
            <a:off x="1524317" y="941458"/>
            <a:ext cx="6744193" cy="544568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altLang="zh-TW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Under -6dB reflection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4dB/Hz degradation in RIN OMA</a:t>
            </a:r>
            <a:endParaRPr lang="zh-TW" altLang="en-US" sz="2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A2182D1C-6855-41E3-BA13-EF3B32DE2976}"/>
              </a:ext>
            </a:extLst>
          </p:cNvPr>
          <p:cNvSpPr/>
          <p:nvPr/>
        </p:nvSpPr>
        <p:spPr bwMode="auto">
          <a:xfrm>
            <a:off x="2847295" y="3439160"/>
            <a:ext cx="321013" cy="97276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52B053E-81F6-443B-AF68-AEED0A8C5E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0596273"/>
                  </p:ext>
                </p:extLst>
              </p:nvPr>
            </p:nvGraphicFramePr>
            <p:xfrm>
              <a:off x="107005" y="237279"/>
              <a:ext cx="8929990" cy="53698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3701">
                      <a:extLst>
                        <a:ext uri="{9D8B030D-6E8A-4147-A177-3AD203B41FA5}">
                          <a16:colId xmlns:a16="http://schemas.microsoft.com/office/drawing/2014/main" val="4084520547"/>
                        </a:ext>
                      </a:extLst>
                    </a:gridCol>
                    <a:gridCol w="1228076">
                      <a:extLst>
                        <a:ext uri="{9D8B030D-6E8A-4147-A177-3AD203B41FA5}">
                          <a16:colId xmlns:a16="http://schemas.microsoft.com/office/drawing/2014/main" val="10833961"/>
                        </a:ext>
                      </a:extLst>
                    </a:gridCol>
                    <a:gridCol w="1274663">
                      <a:extLst>
                        <a:ext uri="{9D8B030D-6E8A-4147-A177-3AD203B41FA5}">
                          <a16:colId xmlns:a16="http://schemas.microsoft.com/office/drawing/2014/main" val="2879958241"/>
                        </a:ext>
                      </a:extLst>
                    </a:gridCol>
                    <a:gridCol w="1534240">
                      <a:extLst>
                        <a:ext uri="{9D8B030D-6E8A-4147-A177-3AD203B41FA5}">
                          <a16:colId xmlns:a16="http://schemas.microsoft.com/office/drawing/2014/main" val="3307527940"/>
                        </a:ext>
                      </a:extLst>
                    </a:gridCol>
                    <a:gridCol w="1750979">
                      <a:extLst>
                        <a:ext uri="{9D8B030D-6E8A-4147-A177-3AD203B41FA5}">
                          <a16:colId xmlns:a16="http://schemas.microsoft.com/office/drawing/2014/main" val="3502965715"/>
                        </a:ext>
                      </a:extLst>
                    </a:gridCol>
                    <a:gridCol w="1488331">
                      <a:extLst>
                        <a:ext uri="{9D8B030D-6E8A-4147-A177-3AD203B41FA5}">
                          <a16:colId xmlns:a16="http://schemas.microsoft.com/office/drawing/2014/main" val="2042320562"/>
                        </a:ext>
                      </a:extLst>
                    </a:gridCol>
                  </a:tblGrid>
                  <a:tr h="228411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Ncu_Gen2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Illinois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Chalmers 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Technology device1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Chalmers 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Technology device2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Warsaw University of Technology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21048343"/>
                      </a:ext>
                    </a:extLst>
                  </a:tr>
                  <a:tr h="89181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Oxide Aperture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8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8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3.5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8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</a:t>
                          </a:r>
                        </a:p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TW" sz="1800" b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08721790"/>
                      </a:ext>
                    </a:extLst>
                  </a:tr>
                  <a:tr h="89181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Bias 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6.5mA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13mA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2086503"/>
                      </a:ext>
                    </a:extLst>
                  </a:tr>
                  <a:tr h="820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BTB Max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data rate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56Gbit/s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57Gbit/s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57Gbit/s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25Gbit/s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32924344"/>
                      </a:ext>
                    </a:extLst>
                  </a:tr>
                  <a:tr h="3428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MMF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(DSP free)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Transmission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500M</a:t>
                          </a:r>
                        </a:p>
                        <a:p>
                          <a:pPr marL="0" algn="l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(46Gbit/s)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(50Gbit/s)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50M (50Gbit/s)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(25Gbit/s)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37156520"/>
                      </a:ext>
                    </a:extLst>
                  </a:tr>
                  <a:tr h="342860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100M(43Gbit/s)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064126"/>
                      </a:ext>
                    </a:extLst>
                  </a:tr>
                  <a:tr h="515405">
                    <a:tc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Bit rate</a:t>
                          </a:r>
                          <a:r>
                            <a:rPr lang="zh-TW" altLang="en-US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</a:t>
                          </a: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distance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2500(M*Gbit/s)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4300(M*Gbit/s)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2500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040943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652B053E-81F6-443B-AF68-AEED0A8C5E4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0596273"/>
                  </p:ext>
                </p:extLst>
              </p:nvPr>
            </p:nvGraphicFramePr>
            <p:xfrm>
              <a:off x="107005" y="237279"/>
              <a:ext cx="8929990" cy="536983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3701">
                      <a:extLst>
                        <a:ext uri="{9D8B030D-6E8A-4147-A177-3AD203B41FA5}">
                          <a16:colId xmlns:a16="http://schemas.microsoft.com/office/drawing/2014/main" val="4084520547"/>
                        </a:ext>
                      </a:extLst>
                    </a:gridCol>
                    <a:gridCol w="1228076">
                      <a:extLst>
                        <a:ext uri="{9D8B030D-6E8A-4147-A177-3AD203B41FA5}">
                          <a16:colId xmlns:a16="http://schemas.microsoft.com/office/drawing/2014/main" val="10833961"/>
                        </a:ext>
                      </a:extLst>
                    </a:gridCol>
                    <a:gridCol w="1274663">
                      <a:extLst>
                        <a:ext uri="{9D8B030D-6E8A-4147-A177-3AD203B41FA5}">
                          <a16:colId xmlns:a16="http://schemas.microsoft.com/office/drawing/2014/main" val="2879958241"/>
                        </a:ext>
                      </a:extLst>
                    </a:gridCol>
                    <a:gridCol w="1534240">
                      <a:extLst>
                        <a:ext uri="{9D8B030D-6E8A-4147-A177-3AD203B41FA5}">
                          <a16:colId xmlns:a16="http://schemas.microsoft.com/office/drawing/2014/main" val="3307527940"/>
                        </a:ext>
                      </a:extLst>
                    </a:gridCol>
                    <a:gridCol w="1750979">
                      <a:extLst>
                        <a:ext uri="{9D8B030D-6E8A-4147-A177-3AD203B41FA5}">
                          <a16:colId xmlns:a16="http://schemas.microsoft.com/office/drawing/2014/main" val="3502965715"/>
                        </a:ext>
                      </a:extLst>
                    </a:gridCol>
                    <a:gridCol w="1488331">
                      <a:extLst>
                        <a:ext uri="{9D8B030D-6E8A-4147-A177-3AD203B41FA5}">
                          <a16:colId xmlns:a16="http://schemas.microsoft.com/office/drawing/2014/main" val="2042320562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Ncu_Gen2</a:t>
                          </a:r>
                          <a:endParaRPr lang="zh-TW" altLang="en-US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Illinois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Chalmers 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Technology device1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Chalmers 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University of Technology device2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Warsaw University of Technology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21048343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Oxide Aperture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34653" t="-133333" r="-492574" b="-36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6794" t="-133333" r="-376077" b="-36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71032" t="-133333" r="-211905" b="-36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24653" t="-133333" r="-85417" b="-368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108721790"/>
                      </a:ext>
                    </a:extLst>
                  </a:tr>
                  <a:tr h="89181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Bias 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6.5mA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13mA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8mA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22086503"/>
                      </a:ext>
                    </a:extLst>
                  </a:tr>
                  <a:tr h="8204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BTB Max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data rate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56Gbit/s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57Gbit/s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57Gbit/s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25Gbit/s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32924344"/>
                      </a:ext>
                    </a:extLst>
                  </a:tr>
                  <a:tr h="36576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MMF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(DSP free)</a:t>
                          </a:r>
                        </a:p>
                        <a:p>
                          <a:pPr algn="ctr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Transmission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500M</a:t>
                          </a:r>
                        </a:p>
                        <a:p>
                          <a:pPr marL="0" algn="l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(46Gbit/s)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(50Gbit/s)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50M (50Gbit/s)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</a:t>
                          </a:r>
                        </a:p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(25Gbit/s)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37156520"/>
                      </a:ext>
                    </a:extLst>
                  </a:tr>
                  <a:tr h="548640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100M(43Gbit/s)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 vMerge="1"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40641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Bit rate</a:t>
                          </a:r>
                          <a:r>
                            <a:rPr lang="zh-TW" altLang="en-US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*</a:t>
                          </a:r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distance</a:t>
                          </a:r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endParaRPr lang="en-US" altLang="zh-TW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5000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endParaRPr lang="zh-TW" altLang="en-US" sz="1800" b="1" kern="12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2500(M*Gbit/s)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4300(M*Gbit/s)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2500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800" b="1" kern="120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(M*Gbit/s)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040943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AE359846-0D05-47FA-A83D-E06C4E31108E}"/>
              </a:ext>
            </a:extLst>
          </p:cNvPr>
          <p:cNvSpPr/>
          <p:nvPr/>
        </p:nvSpPr>
        <p:spPr>
          <a:xfrm>
            <a:off x="12466" y="6081684"/>
            <a:ext cx="9024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 </a:t>
            </a:r>
            <a:r>
              <a:rPr lang="zh-TW" altLang="en-US" sz="1000" dirty="0"/>
              <a:t>*</a:t>
            </a:r>
            <a:r>
              <a:rPr lang="en-US" altLang="zh-TW" sz="1000" dirty="0"/>
              <a:t>G. </a:t>
            </a:r>
            <a:r>
              <a:rPr lang="en-US" altLang="zh-TW" sz="1000" dirty="0" err="1"/>
              <a:t>Stepniak</a:t>
            </a:r>
            <a:r>
              <a:rPr lang="en-US" altLang="zh-TW" sz="1000" dirty="0"/>
              <a:t>, A. Lewandowski, J.R. Kropp, N.N. </a:t>
            </a:r>
            <a:r>
              <a:rPr lang="en-US" altLang="zh-TW" sz="1000" dirty="0" err="1"/>
              <a:t>Ledentsov</a:t>
            </a:r>
            <a:r>
              <a:rPr lang="en-US" altLang="zh-TW" sz="1000" dirty="0"/>
              <a:t>, V.A. Shchukin, N. </a:t>
            </a:r>
            <a:r>
              <a:rPr lang="en-US" altLang="zh-TW" sz="1000" dirty="0" err="1"/>
              <a:t>Ledentsov</a:t>
            </a:r>
            <a:r>
              <a:rPr lang="en-US" altLang="zh-TW" sz="1000" dirty="0"/>
              <a:t> Jr., G. Schaefer, M. Agustin and J.P. </a:t>
            </a:r>
            <a:r>
              <a:rPr lang="en-US" altLang="zh-TW" sz="1000" dirty="0" err="1"/>
              <a:t>Turkiewicz</a:t>
            </a:r>
            <a:r>
              <a:rPr lang="en-US" altLang="zh-TW" sz="1000" dirty="0"/>
              <a:t>, “54 Gbit/s OOK transmission using single-mode VCSEL up to 2.2 km MMF,” ELECTRONICS LETTERS 14th April 2016 Vol. 52 No. 8 pp. 633–635 </a:t>
            </a:r>
            <a:endParaRPr lang="zh-TW" altLang="en-US" sz="1000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500AC59B-06AB-4CCB-BD98-17527943D0C2}"/>
              </a:ext>
            </a:extLst>
          </p:cNvPr>
          <p:cNvSpPr/>
          <p:nvPr/>
        </p:nvSpPr>
        <p:spPr bwMode="auto">
          <a:xfrm>
            <a:off x="97276" y="4970834"/>
            <a:ext cx="8929990" cy="649188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404A8A-5615-4C6B-AAF2-C758390BEA6F}"/>
              </a:ext>
            </a:extLst>
          </p:cNvPr>
          <p:cNvSpPr/>
          <p:nvPr/>
        </p:nvSpPr>
        <p:spPr>
          <a:xfrm>
            <a:off x="1734153" y="4967318"/>
            <a:ext cx="12747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23000</a:t>
            </a:r>
          </a:p>
          <a:p>
            <a:pPr eaLnBrk="1" hangingPunct="1"/>
            <a:r>
              <a:rPr lang="en-US" altLang="zh-TW" sz="1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(M*Gbit/s)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010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0269" y="5195754"/>
            <a:ext cx="342621" cy="295478"/>
          </a:xfrm>
        </p:spPr>
        <p:txBody>
          <a:bodyPr/>
          <a:lstStyle/>
          <a:p>
            <a:fld id="{71595C01-E43F-4FE7-9054-C9F0A0A01B70}" type="slidenum">
              <a:rPr lang="zh-TW" altLang="en-US" smtClean="0"/>
              <a:t>2</a:t>
            </a:fld>
            <a:endParaRPr lang="zh-TW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96" y="3505425"/>
            <a:ext cx="2648193" cy="19667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96" y="1291179"/>
            <a:ext cx="2648193" cy="211720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14" y="2734474"/>
            <a:ext cx="2996804" cy="274677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rved Down Arrow 6"/>
          <p:cNvSpPr/>
          <p:nvPr/>
        </p:nvSpPr>
        <p:spPr bwMode="auto">
          <a:xfrm rot="10067758">
            <a:off x="2734438" y="3956298"/>
            <a:ext cx="3769360" cy="323165"/>
          </a:xfrm>
          <a:prstGeom prst="curvedDownArrow">
            <a:avLst/>
          </a:prstGeom>
          <a:solidFill>
            <a:srgbClr val="FFFF00"/>
          </a:solidFill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13" name="文字方塊 15"/>
          <p:cNvSpPr txBox="1"/>
          <p:nvPr/>
        </p:nvSpPr>
        <p:spPr>
          <a:xfrm>
            <a:off x="2008651" y="4995243"/>
            <a:ext cx="1570191" cy="32316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altLang="zh-TW" sz="1500" dirty="0">
                <a:solidFill>
                  <a:srgbClr val="FF0000"/>
                </a:solidFill>
              </a:rPr>
              <a:t>NCU Taiwan</a:t>
            </a:r>
            <a:endParaRPr lang="zh-TW" altLang="en-US" sz="1500" dirty="0">
              <a:solidFill>
                <a:srgbClr val="FF0000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2498722" y="2676709"/>
            <a:ext cx="378042" cy="454432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1500" dirty="0">
              <a:solidFill>
                <a:srgbClr val="3232FF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3148518" y="1641923"/>
            <a:ext cx="4629150" cy="3679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5pPr>
            <a:lvl6pPr marL="342882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685766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028649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371532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where we </a:t>
            </a:r>
          </a:p>
          <a:p>
            <a:r>
              <a:rPr lang="en-US" altLang="zh-TW" sz="31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 </a:t>
            </a:r>
            <a:r>
              <a:rPr lang="en-US" altLang="zh-TW" sz="3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from?</a:t>
            </a:r>
          </a:p>
        </p:txBody>
      </p:sp>
      <p:cxnSp>
        <p:nvCxnSpPr>
          <p:cNvPr id="15" name="Straight Arrow Connector 14"/>
          <p:cNvCxnSpPr>
            <a:stCxn id="2" idx="7"/>
          </p:cNvCxnSpPr>
          <p:nvPr/>
        </p:nvCxnSpPr>
        <p:spPr bwMode="auto">
          <a:xfrm>
            <a:off x="2821402" y="2754736"/>
            <a:ext cx="3728140" cy="48611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2688694" y="3063755"/>
            <a:ext cx="1996778" cy="2081529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513" y="5318408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0B46A94-1F50-408D-ACF6-FAD9834AA609}"/>
              </a:ext>
            </a:extLst>
          </p:cNvPr>
          <p:cNvSpPr/>
          <p:nvPr/>
        </p:nvSpPr>
        <p:spPr>
          <a:xfrm>
            <a:off x="-7833" y="1525417"/>
            <a:ext cx="10839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 smtClean="0"/>
              <a:t>Gen2</a:t>
            </a:r>
            <a:endParaRPr lang="zh-TW" altLang="en-US" dirty="0"/>
          </a:p>
        </p:txBody>
      </p:sp>
      <p:sp>
        <p:nvSpPr>
          <p:cNvPr id="10" name="標題 3">
            <a:extLst>
              <a:ext uri="{FF2B5EF4-FFF2-40B4-BE49-F238E27FC236}">
                <a16:creationId xmlns:a16="http://schemas.microsoft.com/office/drawing/2014/main" id="{0339D89B-8F36-4B39-8CE0-638011C9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40" y="590675"/>
            <a:ext cx="8764476" cy="688983"/>
          </a:xfrm>
        </p:spPr>
        <p:txBody>
          <a:bodyPr/>
          <a:lstStyle/>
          <a:p>
            <a:r>
              <a:rPr lang="en-US" altLang="zh-TW" sz="3600" dirty="0"/>
              <a:t>SMF </a:t>
            </a:r>
            <a:r>
              <a:rPr lang="en-US" altLang="zh-TW" sz="3600" dirty="0" smtClean="0"/>
              <a:t>BTB Transmission Results</a:t>
            </a:r>
            <a:endParaRPr lang="zh-TW" altLang="en-US" sz="3600" dirty="0"/>
          </a:p>
        </p:txBody>
      </p:sp>
      <p:grpSp>
        <p:nvGrpSpPr>
          <p:cNvPr id="15" name="群組 14"/>
          <p:cNvGrpSpPr>
            <a:grpSpLocks noChangeAspect="1"/>
          </p:cNvGrpSpPr>
          <p:nvPr/>
        </p:nvGrpSpPr>
        <p:grpSpPr>
          <a:xfrm>
            <a:off x="0" y="2095916"/>
            <a:ext cx="9259385" cy="4160793"/>
            <a:chOff x="188176" y="554761"/>
            <a:chExt cx="12003824" cy="5394026"/>
          </a:xfrm>
        </p:grpSpPr>
        <p:grpSp>
          <p:nvGrpSpPr>
            <p:cNvPr id="16" name="群組 15"/>
            <p:cNvGrpSpPr/>
            <p:nvPr/>
          </p:nvGrpSpPr>
          <p:grpSpPr>
            <a:xfrm>
              <a:off x="188176" y="554761"/>
              <a:ext cx="12003824" cy="5394026"/>
              <a:chOff x="195440" y="492617"/>
              <a:chExt cx="12003824" cy="5394026"/>
            </a:xfrm>
          </p:grpSpPr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440" y="492618"/>
                <a:ext cx="3840570" cy="3501865"/>
              </a:xfrm>
              <a:prstGeom prst="rect">
                <a:avLst/>
              </a:prstGeom>
            </p:spPr>
          </p:pic>
          <p:pic>
            <p:nvPicPr>
              <p:cNvPr id="21" name="圖片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1368" y="492618"/>
                <a:ext cx="3840569" cy="3501865"/>
              </a:xfrm>
              <a:prstGeom prst="rect">
                <a:avLst/>
              </a:prstGeom>
            </p:spPr>
          </p:pic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87295" y="492617"/>
                <a:ext cx="3840570" cy="3501865"/>
              </a:xfrm>
              <a:prstGeom prst="rect">
                <a:avLst/>
              </a:prstGeom>
            </p:spPr>
          </p:pic>
          <p:sp>
            <p:nvSpPr>
              <p:cNvPr id="23" name="文字方塊 22"/>
              <p:cNvSpPr txBox="1"/>
              <p:nvPr/>
            </p:nvSpPr>
            <p:spPr>
              <a:xfrm>
                <a:off x="405431" y="4170945"/>
                <a:ext cx="3785937" cy="1715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28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 smtClean="0"/>
                  <a:t>9mA</a:t>
                </a:r>
                <a:endParaRPr lang="en-US" altLang="zh-TW" sz="2000" dirty="0"/>
              </a:p>
              <a:p>
                <a:r>
                  <a:rPr lang="en-US" altLang="zh-TW" sz="2000" dirty="0"/>
                  <a:t>Jitter:1.34</a:t>
                </a:r>
              </a:p>
              <a:p>
                <a:r>
                  <a:rPr lang="en-US" altLang="zh-TW" sz="2000" dirty="0" smtClean="0"/>
                  <a:t>RIN: -134.2 dB/Hz</a:t>
                </a:r>
                <a:endParaRPr lang="zh-TW" altLang="en-US" sz="2000" dirty="0"/>
              </a:p>
            </p:txBody>
          </p:sp>
          <p:sp>
            <p:nvSpPr>
              <p:cNvPr id="24" name="文字方塊 23"/>
              <p:cNvSpPr txBox="1"/>
              <p:nvPr/>
            </p:nvSpPr>
            <p:spPr>
              <a:xfrm>
                <a:off x="8413327" y="4154903"/>
                <a:ext cx="3785937" cy="1715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48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 smtClean="0"/>
                  <a:t>9mA</a:t>
                </a:r>
                <a:endParaRPr lang="en-US" altLang="zh-TW" sz="2000" dirty="0"/>
              </a:p>
              <a:p>
                <a:r>
                  <a:rPr lang="en-US" altLang="zh-TW" sz="2000" dirty="0"/>
                  <a:t>Jitter:1.66</a:t>
                </a:r>
              </a:p>
              <a:p>
                <a:r>
                  <a:rPr lang="en-US" altLang="zh-TW" sz="2000" dirty="0" smtClean="0"/>
                  <a:t>RIN:-129.7 dB/Hz</a:t>
                </a:r>
                <a:endParaRPr lang="zh-TW" altLang="en-US" sz="2000" dirty="0"/>
              </a:p>
            </p:txBody>
          </p:sp>
          <p:sp>
            <p:nvSpPr>
              <p:cNvPr id="25" name="文字方塊 24"/>
              <p:cNvSpPr txBox="1"/>
              <p:nvPr/>
            </p:nvSpPr>
            <p:spPr>
              <a:xfrm>
                <a:off x="4401358" y="4154905"/>
                <a:ext cx="3785937" cy="1715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42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 smtClean="0"/>
                  <a:t>9mA</a:t>
                </a:r>
                <a:endParaRPr lang="en-US" altLang="zh-TW" sz="2000" dirty="0"/>
              </a:p>
              <a:p>
                <a:r>
                  <a:rPr lang="en-US" altLang="zh-TW" sz="2000" dirty="0"/>
                  <a:t>Jitter:1.88</a:t>
                </a:r>
              </a:p>
              <a:p>
                <a:r>
                  <a:rPr lang="en-US" altLang="zh-TW" sz="2000" dirty="0" smtClean="0"/>
                  <a:t>RIN: -130.6 dB/Hz</a:t>
                </a:r>
                <a:endParaRPr lang="zh-TW" altLang="en-US" sz="2000" dirty="0"/>
              </a:p>
            </p:txBody>
          </p:sp>
        </p:grpSp>
        <p:sp>
          <p:nvSpPr>
            <p:cNvPr id="17" name="文字方塊 16"/>
            <p:cNvSpPr txBox="1"/>
            <p:nvPr/>
          </p:nvSpPr>
          <p:spPr>
            <a:xfrm>
              <a:off x="188176" y="554761"/>
              <a:ext cx="692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(a)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176971" y="554761"/>
              <a:ext cx="692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(b)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8165766" y="581608"/>
              <a:ext cx="692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(c)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圖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20" y="1121869"/>
            <a:ext cx="1137601" cy="972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317121" y="1251913"/>
            <a:ext cx="7771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B050"/>
                </a:solidFill>
              </a:rPr>
              <a:t>Ultra SMF provided by corning 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~25 %</a:t>
            </a:r>
            <a:r>
              <a:rPr lang="en-US" altLang="zh-TW" sz="2000" dirty="0" smtClean="0">
                <a:solidFill>
                  <a:srgbClr val="00B050"/>
                </a:solidFill>
              </a:rPr>
              <a:t> coupling efficiency between VCSEL and fiber 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3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>
            <a:grpSpLocks noChangeAspect="1"/>
          </p:cNvGrpSpPr>
          <p:nvPr/>
        </p:nvGrpSpPr>
        <p:grpSpPr>
          <a:xfrm>
            <a:off x="131790" y="1767787"/>
            <a:ext cx="9012210" cy="4176000"/>
            <a:chOff x="279076" y="349940"/>
            <a:chExt cx="12233767" cy="5668783"/>
          </a:xfrm>
        </p:grpSpPr>
        <p:grpSp>
          <p:nvGrpSpPr>
            <p:cNvPr id="8" name="群組 7"/>
            <p:cNvGrpSpPr/>
            <p:nvPr/>
          </p:nvGrpSpPr>
          <p:grpSpPr>
            <a:xfrm>
              <a:off x="332344" y="349940"/>
              <a:ext cx="12180499" cy="5668783"/>
              <a:chOff x="305711" y="358817"/>
              <a:chExt cx="12180499" cy="5668783"/>
            </a:xfrm>
          </p:grpSpPr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711" y="358818"/>
                <a:ext cx="3758593" cy="3427118"/>
              </a:xfrm>
              <a:prstGeom prst="rect">
                <a:avLst/>
              </a:prstGeom>
            </p:spPr>
          </p:pic>
          <p:pic>
            <p:nvPicPr>
              <p:cNvPr id="13" name="圖片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4333" y="358817"/>
                <a:ext cx="3758594" cy="3427119"/>
              </a:xfrm>
              <a:prstGeom prst="rect">
                <a:avLst/>
              </a:prstGeom>
            </p:spPr>
          </p:pic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2956" y="358817"/>
                <a:ext cx="3758594" cy="3427119"/>
              </a:xfrm>
              <a:prstGeom prst="rect">
                <a:avLst/>
              </a:prstGeom>
            </p:spPr>
          </p:pic>
          <p:sp>
            <p:nvSpPr>
              <p:cNvPr id="15" name="文字方塊 14"/>
              <p:cNvSpPr txBox="1"/>
              <p:nvPr/>
            </p:nvSpPr>
            <p:spPr>
              <a:xfrm>
                <a:off x="405430" y="4154905"/>
                <a:ext cx="3785937" cy="1872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28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/>
                  <a:t>Current:9mA</a:t>
                </a:r>
              </a:p>
              <a:p>
                <a:r>
                  <a:rPr lang="en-US" altLang="zh-TW" sz="2000" dirty="0"/>
                  <a:t>Jitter:2.14</a:t>
                </a:r>
              </a:p>
              <a:p>
                <a:r>
                  <a:rPr lang="en-US" altLang="zh-TW" sz="2000" dirty="0" smtClean="0"/>
                  <a:t>RIN: -135.4 dB/Hz</a:t>
                </a:r>
                <a:endParaRPr lang="zh-TW" altLang="en-US" sz="2000" dirty="0"/>
              </a:p>
            </p:txBody>
          </p:sp>
          <p:sp>
            <p:nvSpPr>
              <p:cNvPr id="16" name="文字方塊 15"/>
              <p:cNvSpPr txBox="1"/>
              <p:nvPr/>
            </p:nvSpPr>
            <p:spPr>
              <a:xfrm>
                <a:off x="8117306" y="4154903"/>
                <a:ext cx="4368904" cy="1872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48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/>
                  <a:t>Current:9mA</a:t>
                </a:r>
              </a:p>
              <a:p>
                <a:r>
                  <a:rPr lang="en-US" altLang="zh-TW" sz="2000" dirty="0"/>
                  <a:t>Jitter:2.20</a:t>
                </a:r>
              </a:p>
              <a:p>
                <a:r>
                  <a:rPr lang="en-US" altLang="zh-TW" sz="2000" dirty="0"/>
                  <a:t>RIN OMA:-</a:t>
                </a:r>
                <a:r>
                  <a:rPr lang="en-US" altLang="zh-TW" sz="2000" dirty="0" smtClean="0"/>
                  <a:t>134.0 dB/Hz</a:t>
                </a:r>
                <a:endParaRPr lang="zh-TW" altLang="en-US" sz="2000" dirty="0"/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4496169" y="4154904"/>
                <a:ext cx="3785937" cy="1872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000" dirty="0" smtClean="0"/>
                  <a:t>42 </a:t>
                </a:r>
                <a:r>
                  <a:rPr lang="en-US" altLang="zh-TW" sz="2000" dirty="0" err="1" smtClean="0"/>
                  <a:t>Gbit</a:t>
                </a:r>
                <a:r>
                  <a:rPr lang="en-US" altLang="zh-TW" sz="2000" dirty="0" smtClean="0"/>
                  <a:t>/sec</a:t>
                </a:r>
                <a:endParaRPr lang="en-US" altLang="zh-TW" sz="2000" dirty="0"/>
              </a:p>
              <a:p>
                <a:r>
                  <a:rPr lang="en-US" altLang="zh-TW" sz="2000" dirty="0"/>
                  <a:t>Current:9mA</a:t>
                </a:r>
              </a:p>
              <a:p>
                <a:r>
                  <a:rPr lang="en-US" altLang="zh-TW" sz="2000" dirty="0"/>
                  <a:t>Jitter:2.37</a:t>
                </a:r>
              </a:p>
              <a:p>
                <a:r>
                  <a:rPr lang="en-US" altLang="zh-TW" sz="2000" dirty="0" smtClean="0"/>
                  <a:t>RIN:-129.6 dB/Hz</a:t>
                </a:r>
                <a:endParaRPr lang="zh-TW" altLang="en-US" sz="2000" dirty="0"/>
              </a:p>
            </p:txBody>
          </p:sp>
        </p:grpSp>
        <p:sp>
          <p:nvSpPr>
            <p:cNvPr id="9" name="文字方塊 8"/>
            <p:cNvSpPr txBox="1"/>
            <p:nvPr/>
          </p:nvSpPr>
          <p:spPr>
            <a:xfrm>
              <a:off x="279076" y="349940"/>
              <a:ext cx="1034673" cy="56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(a)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4176570" y="349940"/>
              <a:ext cx="853365" cy="56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(b)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8063955" y="349940"/>
              <a:ext cx="1163617" cy="56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>
                  <a:solidFill>
                    <a:srgbClr val="FF0000"/>
                  </a:solidFill>
                </a:rPr>
                <a:t>(c)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標題 3">
            <a:extLst>
              <a:ext uri="{FF2B5EF4-FFF2-40B4-BE49-F238E27FC236}">
                <a16:creationId xmlns:a16="http://schemas.microsoft.com/office/drawing/2014/main" id="{0339D89B-8F36-4B39-8CE0-638011C98245}"/>
              </a:ext>
            </a:extLst>
          </p:cNvPr>
          <p:cNvSpPr txBox="1">
            <a:spLocks/>
          </p:cNvSpPr>
          <p:nvPr/>
        </p:nvSpPr>
        <p:spPr>
          <a:xfrm>
            <a:off x="379524" y="734312"/>
            <a:ext cx="8764476" cy="688983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3600" kern="0" dirty="0" smtClean="0"/>
              <a:t>SMF 0.2 km Transmission Results</a:t>
            </a:r>
            <a:endParaRPr lang="zh-TW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365640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336700"/>
            <a:ext cx="9493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Challenge for single-mode VCSEL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Device </a:t>
            </a: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structure and measurement result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Conclusion</a:t>
            </a:r>
          </a:p>
          <a:p>
            <a:pPr>
              <a:lnSpc>
                <a:spcPct val="150000"/>
              </a:lnSpc>
            </a:pPr>
            <a:endParaRPr lang="en-US" altLang="zh-TW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13" y="5532264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1">
            <a:extLst>
              <a:ext uri="{FF2B5EF4-FFF2-40B4-BE49-F238E27FC236}">
                <a16:creationId xmlns:a16="http://schemas.microsoft.com/office/drawing/2014/main" id="{82498AD4-CD0D-48AE-BB8D-31FAB227E51B}"/>
              </a:ext>
            </a:extLst>
          </p:cNvPr>
          <p:cNvSpPr>
            <a:spLocks noGrp="1"/>
          </p:cNvSpPr>
          <p:nvPr/>
        </p:nvSpPr>
        <p:spPr>
          <a:xfrm>
            <a:off x="103981" y="878607"/>
            <a:ext cx="8936039" cy="5100786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 b="1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800" b="1">
                <a:solidFill>
                  <a:srgbClr val="006699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400" b="1">
                <a:solidFill>
                  <a:srgbClr val="33CCCC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rgbClr val="66FFFF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buFont typeface="Wingdings" panose="05000000000000000000" pitchFamily="2" charset="2"/>
              <a:buChar char="l"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TW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We demonstrate a novel design of </a:t>
            </a:r>
            <a:r>
              <a:rPr lang="en-US" altLang="zh-TW" sz="2800" b="0" dirty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Zn diffusion </a:t>
            </a:r>
            <a:r>
              <a:rPr lang="en-US" altLang="zh-TW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aperture </a:t>
            </a:r>
            <a:r>
              <a:rPr lang="en-US" altLang="zh-TW" sz="2800" b="0" kern="1200" dirty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for VCSEL single device that overcomes the SHB </a:t>
            </a:r>
            <a:r>
              <a:rPr lang="en-US" altLang="zh-TW" sz="28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effect.</a:t>
            </a:r>
            <a:endParaRPr lang="en-US" altLang="zh-TW" sz="2800" b="0" kern="1200" dirty="0">
              <a:solidFill>
                <a:schemeClr val="tx1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TW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SM, high-power, and low RIN noise and strong immunity against optical feedback can be achieved simultaneously.</a:t>
            </a:r>
            <a:endParaRPr lang="en-US" altLang="zh-TW" sz="2800" b="0" dirty="0">
              <a:solidFill>
                <a:schemeClr val="tx1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TW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Large bit rate-distance product through MMF and SMF transmission can be achieved simultaneously.  </a:t>
            </a:r>
            <a:endParaRPr lang="en-US" altLang="zh-TW" sz="2800" b="0" dirty="0">
              <a:solidFill>
                <a:schemeClr val="tx1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altLang="zh-TW" sz="2800" b="0" dirty="0">
              <a:solidFill>
                <a:schemeClr val="tx1"/>
              </a:solidFill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algn="just">
              <a:buFont typeface="Wingdings" panose="05000000000000000000" pitchFamily="2" charset="2"/>
              <a:buChar char="l"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 marL="0" indent="0">
              <a:buNone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TW" sz="2800" b="0" kern="1200" dirty="0">
              <a:solidFill>
                <a:schemeClr val="tx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13" y="5609089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5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39041" y="1640681"/>
            <a:ext cx="7886700" cy="833438"/>
          </a:xfrm>
        </p:spPr>
        <p:txBody>
          <a:bodyPr/>
          <a:lstStyle/>
          <a:p>
            <a:r>
              <a:rPr lang="en-US" altLang="zh-TW" sz="4400" dirty="0"/>
              <a:t>Thank you for your attention</a:t>
            </a:r>
            <a:endParaRPr lang="zh-TW" altLang="en-US" sz="4400" dirty="0"/>
          </a:p>
        </p:txBody>
      </p:sp>
      <p:pic>
        <p:nvPicPr>
          <p:cNvPr id="3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8" b="7419"/>
          <a:stretch/>
        </p:blipFill>
        <p:spPr>
          <a:xfrm>
            <a:off x="1997041" y="2379523"/>
            <a:ext cx="4707616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物件 56">
            <a:extLst>
              <a:ext uri="{FF2B5EF4-FFF2-40B4-BE49-F238E27FC236}">
                <a16:creationId xmlns:a16="http://schemas.microsoft.com/office/drawing/2014/main" id="{82A0674A-45F2-4871-AEA8-45D96ADEE3D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22708" y="2432451"/>
          <a:ext cx="4450443" cy="314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Graph" r:id="rId4" imgW="4276800" imgH="3025440" progId="Origin50.Graph">
                  <p:embed/>
                </p:oleObj>
              </mc:Choice>
              <mc:Fallback>
                <p:oleObj name="Graph" r:id="rId4" imgW="4276800" imgH="3025440" progId="Origin50.Graph">
                  <p:embed/>
                  <p:pic>
                    <p:nvPicPr>
                      <p:cNvPr id="57" name="物件 56">
                        <a:extLst>
                          <a:ext uri="{FF2B5EF4-FFF2-40B4-BE49-F238E27FC236}">
                            <a16:creationId xmlns:a16="http://schemas.microsoft.com/office/drawing/2014/main" id="{82A0674A-45F2-4871-AEA8-45D96ADEE3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22708" y="2432451"/>
                        <a:ext cx="4450443" cy="314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>
            <a:extLst>
              <a:ext uri="{FF2B5EF4-FFF2-40B4-BE49-F238E27FC236}">
                <a16:creationId xmlns:a16="http://schemas.microsoft.com/office/drawing/2014/main" id="{C6BC70B1-814A-4C13-BAEE-6DA1624F706C}"/>
              </a:ext>
            </a:extLst>
          </p:cNvPr>
          <p:cNvSpPr/>
          <p:nvPr/>
        </p:nvSpPr>
        <p:spPr>
          <a:xfrm>
            <a:off x="599880" y="2051511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Gen1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E58434E-F4E9-42C2-BEF9-126BF3DDB328}"/>
              </a:ext>
            </a:extLst>
          </p:cNvPr>
          <p:cNvSpPr/>
          <p:nvPr/>
        </p:nvSpPr>
        <p:spPr>
          <a:xfrm>
            <a:off x="3416434" y="2051511"/>
            <a:ext cx="2331227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Gen2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C43C6C-A0EC-47C8-801A-3434F70A51DF}"/>
              </a:ext>
            </a:extLst>
          </p:cNvPr>
          <p:cNvSpPr/>
          <p:nvPr/>
        </p:nvSpPr>
        <p:spPr>
          <a:xfrm>
            <a:off x="6074760" y="2020733"/>
            <a:ext cx="286827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TW" sz="3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Non-Diffusion</a:t>
            </a:r>
            <a:r>
              <a:rPr lang="zh-TW" altLang="en-US" sz="32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zh-TW" altLang="en-US" sz="30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1" name="物件 10">
            <a:extLst>
              <a:ext uri="{FF2B5EF4-FFF2-40B4-BE49-F238E27FC236}">
                <a16:creationId xmlns:a16="http://schemas.microsoft.com/office/drawing/2014/main" id="{74801C2B-C833-4CAC-90C0-C94F196BC55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-102246" y="2429882"/>
          <a:ext cx="4450443" cy="314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8" name="Graph" r:id="rId6" imgW="4276800" imgH="3025440" progId="Origin50.Graph">
                  <p:embed/>
                </p:oleObj>
              </mc:Choice>
              <mc:Fallback>
                <p:oleObj name="Graph" r:id="rId6" imgW="4276800" imgH="3025440" progId="Origin50.Graph">
                  <p:embed/>
                  <p:pic>
                    <p:nvPicPr>
                      <p:cNvPr id="11" name="物件 10">
                        <a:extLst>
                          <a:ext uri="{FF2B5EF4-FFF2-40B4-BE49-F238E27FC236}">
                            <a16:creationId xmlns:a16="http://schemas.microsoft.com/office/drawing/2014/main" id="{74801C2B-C833-4CAC-90C0-C94F196BC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02246" y="2429882"/>
                        <a:ext cx="4450443" cy="314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>
            <a:extLst>
              <a:ext uri="{FF2B5EF4-FFF2-40B4-BE49-F238E27FC236}">
                <a16:creationId xmlns:a16="http://schemas.microsoft.com/office/drawing/2014/main" id="{33C8FA32-3AA6-4250-91AE-5000642498B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828451" y="2429882"/>
          <a:ext cx="4450443" cy="3148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9" name="Graph" r:id="rId8" imgW="4276800" imgH="3025440" progId="Origin50.Graph">
                  <p:embed/>
                </p:oleObj>
              </mc:Choice>
              <mc:Fallback>
                <p:oleObj name="Graph" r:id="rId8" imgW="4276800" imgH="3025440" progId="Origin50.Graph">
                  <p:embed/>
                  <p:pic>
                    <p:nvPicPr>
                      <p:cNvPr id="13" name="物件 12">
                        <a:extLst>
                          <a:ext uri="{FF2B5EF4-FFF2-40B4-BE49-F238E27FC236}">
                            <a16:creationId xmlns:a16="http://schemas.microsoft.com/office/drawing/2014/main" id="{33C8FA32-3AA6-4250-91AE-500064249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28451" y="2429882"/>
                        <a:ext cx="4450443" cy="3148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標題 3">
            <a:extLst>
              <a:ext uri="{FF2B5EF4-FFF2-40B4-BE49-F238E27FC236}">
                <a16:creationId xmlns:a16="http://schemas.microsoft.com/office/drawing/2014/main" id="{4A317CDA-786E-44D6-A38F-7959514D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18936"/>
            <a:ext cx="7886700" cy="688983"/>
          </a:xfrm>
        </p:spPr>
        <p:txBody>
          <a:bodyPr/>
          <a:lstStyle/>
          <a:p>
            <a:r>
              <a:rPr lang="en-US" altLang="zh-TW" sz="3600" dirty="0"/>
              <a:t>FFP</a:t>
            </a:r>
            <a:endParaRPr lang="zh-TW" altLang="en-US" sz="3600" dirty="0"/>
          </a:p>
        </p:txBody>
      </p:sp>
      <p:sp>
        <p:nvSpPr>
          <p:cNvPr id="58" name="爆炸 1 39">
            <a:extLst>
              <a:ext uri="{FF2B5EF4-FFF2-40B4-BE49-F238E27FC236}">
                <a16:creationId xmlns:a16="http://schemas.microsoft.com/office/drawing/2014/main" id="{B821FE96-5258-42DF-819E-671998881B1E}"/>
              </a:ext>
            </a:extLst>
          </p:cNvPr>
          <p:cNvSpPr/>
          <p:nvPr/>
        </p:nvSpPr>
        <p:spPr bwMode="auto">
          <a:xfrm>
            <a:off x="1412237" y="706159"/>
            <a:ext cx="6364538" cy="5445681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endParaRPr lang="en-US" altLang="zh-TW" sz="24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Gen2</a:t>
            </a:r>
          </a:p>
          <a:p>
            <a:pPr algn="ctr" eaLnBrk="1" hangingPunct="1"/>
            <a:r>
              <a:rPr lang="en-US" altLang="zh-TW" sz="2400" dirty="0">
                <a:solidFill>
                  <a:srgbClr val="FF0000"/>
                </a:solidFill>
              </a:rPr>
              <a:t>Nearly </a:t>
            </a:r>
            <a:r>
              <a:rPr lang="zh-TW" altLang="zh-TW" sz="2400" dirty="0">
                <a:solidFill>
                  <a:srgbClr val="FF0000"/>
                </a:solidFill>
              </a:rPr>
              <a:t>Gaussian distribution </a:t>
            </a:r>
          </a:p>
          <a:p>
            <a:pPr algn="ctr" eaLnBrk="1" hangingPunct="1"/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59" name="箭號: 向右 58">
            <a:extLst>
              <a:ext uri="{FF2B5EF4-FFF2-40B4-BE49-F238E27FC236}">
                <a16:creationId xmlns:a16="http://schemas.microsoft.com/office/drawing/2014/main" id="{1C62ECA6-07B3-49DE-84C4-962934AA7783}"/>
              </a:ext>
            </a:extLst>
          </p:cNvPr>
          <p:cNvSpPr/>
          <p:nvPr/>
        </p:nvSpPr>
        <p:spPr bwMode="auto">
          <a:xfrm>
            <a:off x="5006823" y="2815197"/>
            <a:ext cx="307956" cy="148169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7B26B5A-7E12-4F06-986A-DD24799DF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0" y="1479599"/>
            <a:ext cx="7719977" cy="1107959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595AE3C8-D7D8-4AC5-9DA8-14DF3C0AEE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7756" y="2714018"/>
          <a:ext cx="8388486" cy="3239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4388">
                  <a:extLst>
                    <a:ext uri="{9D8B030D-6E8A-4147-A177-3AD203B41FA5}">
                      <a16:colId xmlns:a16="http://schemas.microsoft.com/office/drawing/2014/main" val="3585713981"/>
                    </a:ext>
                  </a:extLst>
                </a:gridCol>
                <a:gridCol w="7414098">
                  <a:extLst>
                    <a:ext uri="{9D8B030D-6E8A-4147-A177-3AD203B41FA5}">
                      <a16:colId xmlns:a16="http://schemas.microsoft.com/office/drawing/2014/main" val="1261537729"/>
                    </a:ext>
                  </a:extLst>
                </a:gridCol>
              </a:tblGrid>
              <a:tr h="744166">
                <a:tc>
                  <a:txBody>
                    <a:bodyPr/>
                    <a:lstStyle/>
                    <a:p>
                      <a:endParaRPr lang="en-US" altLang="zh-TW" sz="1800" dirty="0"/>
                    </a:p>
                    <a:p>
                      <a:r>
                        <a:rPr lang="en-US" altLang="zh-TW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RN</a:t>
                      </a:r>
                      <a:r>
                        <a:rPr lang="en-US" altLang="zh-TW" sz="1800" b="0" i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one(el)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electrical Random Noise power measured at the one level.</a:t>
                      </a:r>
                      <a:endParaRPr lang="zh-TW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845327"/>
                  </a:ext>
                </a:extLst>
              </a:tr>
              <a:tr h="831715">
                <a:tc>
                  <a:txBody>
                    <a:bodyPr/>
                    <a:lstStyle/>
                    <a:p>
                      <a:endParaRPr lang="en-US" altLang="zh-TW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RN</a:t>
                      </a:r>
                      <a:r>
                        <a:rPr lang="en-US" altLang="zh-TW" sz="1800" b="0" i="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zero(el)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electrical Random Noise power measured at the zero level.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58080"/>
                  </a:ext>
                </a:extLst>
              </a:tr>
              <a:tr h="831715">
                <a:tc>
                  <a:txBody>
                    <a:bodyPr/>
                    <a:lstStyle/>
                    <a:p>
                      <a:endParaRPr lang="en-US" altLang="zh-TW" sz="1800" dirty="0"/>
                    </a:p>
                    <a:p>
                      <a:pPr algn="ctr"/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BW</a:t>
                      </a:r>
                      <a:r>
                        <a:rPr lang="en-US" altLang="zh-TW" sz="1800" b="0" i="0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noise bandwidth.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169689"/>
                  </a:ext>
                </a:extLst>
              </a:tr>
              <a:tr h="831715">
                <a:tc>
                  <a:txBody>
                    <a:bodyPr/>
                    <a:lstStyle/>
                    <a:p>
                      <a:endParaRPr lang="en-US" altLang="zh-TW" sz="1800" dirty="0"/>
                    </a:p>
                    <a:p>
                      <a:pPr algn="ctr"/>
                      <a:r>
                        <a:rPr lang="en-US" altLang="zh-TW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endParaRPr lang="zh-TW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2000" dirty="0"/>
                    </a:p>
                    <a:p>
                      <a:r>
                        <a:rPr lang="en-US" altLang="zh-TW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electrical power of the modulation amplitude.</a:t>
                      </a:r>
                      <a:endParaRPr lang="zh-TW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530566"/>
                  </a:ext>
                </a:extLst>
              </a:tr>
            </a:tbl>
          </a:graphicData>
        </a:graphic>
      </p:graphicFrame>
      <p:sp>
        <p:nvSpPr>
          <p:cNvPr id="6" name="標題 3">
            <a:extLst>
              <a:ext uri="{FF2B5EF4-FFF2-40B4-BE49-F238E27FC236}">
                <a16:creationId xmlns:a16="http://schemas.microsoft.com/office/drawing/2014/main" id="{9E8A4D0E-3AD6-4CA0-95DA-1C8AAC6F8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93" y="493578"/>
            <a:ext cx="7886700" cy="1325563"/>
          </a:xfrm>
        </p:spPr>
        <p:txBody>
          <a:bodyPr/>
          <a:lstStyle/>
          <a:p>
            <a:r>
              <a:rPr lang="en-US" altLang="zh-TW" dirty="0"/>
              <a:t>RIN OMA measurement </a:t>
            </a:r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4DDE54D1-4649-4D10-9837-601CFC040A6D}"/>
              </a:ext>
            </a:extLst>
          </p:cNvPr>
          <p:cNvSpPr/>
          <p:nvPr/>
        </p:nvSpPr>
        <p:spPr bwMode="auto">
          <a:xfrm>
            <a:off x="2226669" y="1663431"/>
            <a:ext cx="2666344" cy="35411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DC196FC-AB2A-4D7D-8FFE-01F2AC41172F}"/>
              </a:ext>
            </a:extLst>
          </p:cNvPr>
          <p:cNvSpPr/>
          <p:nvPr/>
        </p:nvSpPr>
        <p:spPr bwMode="auto">
          <a:xfrm>
            <a:off x="2682970" y="2033578"/>
            <a:ext cx="497975" cy="354112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45E8DF3A-89C9-46F3-B8F1-F62C43EDB7D5}"/>
              </a:ext>
            </a:extLst>
          </p:cNvPr>
          <p:cNvSpPr/>
          <p:nvPr/>
        </p:nvSpPr>
        <p:spPr bwMode="auto">
          <a:xfrm>
            <a:off x="3380119" y="2033578"/>
            <a:ext cx="695770" cy="35645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0" name="圓角矩形 7">
            <a:extLst>
              <a:ext uri="{FF2B5EF4-FFF2-40B4-BE49-F238E27FC236}">
                <a16:creationId xmlns:a16="http://schemas.microsoft.com/office/drawing/2014/main" id="{47694CFD-6B49-4EB0-AE73-3A9956AA962A}"/>
              </a:ext>
            </a:extLst>
          </p:cNvPr>
          <p:cNvSpPr/>
          <p:nvPr/>
        </p:nvSpPr>
        <p:spPr bwMode="auto">
          <a:xfrm>
            <a:off x="4184098" y="1229084"/>
            <a:ext cx="1417830" cy="3745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1600" b="0" dirty="0"/>
              <a:t>Total noise</a:t>
            </a:r>
            <a:endParaRPr lang="zh-TW" altLang="en-US" sz="1600" dirty="0"/>
          </a:p>
        </p:txBody>
      </p:sp>
      <p:sp>
        <p:nvSpPr>
          <p:cNvPr id="11" name="圓角矩形 7">
            <a:extLst>
              <a:ext uri="{FF2B5EF4-FFF2-40B4-BE49-F238E27FC236}">
                <a16:creationId xmlns:a16="http://schemas.microsoft.com/office/drawing/2014/main" id="{CE57A739-BCEF-46DD-9D92-BD7AC0D6C44B}"/>
              </a:ext>
            </a:extLst>
          </p:cNvPr>
          <p:cNvSpPr/>
          <p:nvPr/>
        </p:nvSpPr>
        <p:spPr bwMode="auto">
          <a:xfrm>
            <a:off x="1514127" y="2416307"/>
            <a:ext cx="1417830" cy="3745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1600" b="0" dirty="0"/>
              <a:t>Total power</a:t>
            </a:r>
            <a:endParaRPr lang="zh-TW" altLang="en-US" sz="1600" dirty="0"/>
          </a:p>
        </p:txBody>
      </p:sp>
      <p:sp>
        <p:nvSpPr>
          <p:cNvPr id="12" name="圓角矩形 7">
            <a:extLst>
              <a:ext uri="{FF2B5EF4-FFF2-40B4-BE49-F238E27FC236}">
                <a16:creationId xmlns:a16="http://schemas.microsoft.com/office/drawing/2014/main" id="{AE003479-8883-4AEF-A665-C07400EC135A}"/>
              </a:ext>
            </a:extLst>
          </p:cNvPr>
          <p:cNvSpPr/>
          <p:nvPr/>
        </p:nvSpPr>
        <p:spPr bwMode="auto">
          <a:xfrm>
            <a:off x="3559841" y="2460048"/>
            <a:ext cx="1687994" cy="374571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1600" b="0" dirty="0"/>
              <a:t>Total bandwidth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916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336700"/>
            <a:ext cx="9493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/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Challenge for single-mode VCSEL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Device </a:t>
            </a: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structure and measurement result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Conclusion</a:t>
            </a:r>
          </a:p>
          <a:p>
            <a:pPr>
              <a:lnSpc>
                <a:spcPct val="150000"/>
              </a:lnSpc>
            </a:pPr>
            <a:endParaRPr lang="en-US" altLang="zh-TW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13" y="5258740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0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A379536-B691-484E-9799-D682ED1EB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" y="1707998"/>
            <a:ext cx="5384290" cy="359600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618E7A5-E5AC-4665-B4AC-98474DDD4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0" y="3317248"/>
            <a:ext cx="6165286" cy="296558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25757C-29B1-4C16-8823-242EF1806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0" y="1039085"/>
            <a:ext cx="6165286" cy="2124450"/>
          </a:xfrm>
          <a:prstGeom prst="rect">
            <a:avLst/>
          </a:prstGeom>
        </p:spPr>
      </p:pic>
      <p:sp>
        <p:nvSpPr>
          <p:cNvPr id="2" name="矩形: 圓角 1">
            <a:extLst>
              <a:ext uri="{FF2B5EF4-FFF2-40B4-BE49-F238E27FC236}">
                <a16:creationId xmlns:a16="http://schemas.microsoft.com/office/drawing/2014/main" id="{EF00596B-CC2D-45FB-98BB-B3B2D80EA261}"/>
              </a:ext>
            </a:extLst>
          </p:cNvPr>
          <p:cNvSpPr/>
          <p:nvPr/>
        </p:nvSpPr>
        <p:spPr bwMode="auto">
          <a:xfrm>
            <a:off x="2008340" y="2581466"/>
            <a:ext cx="4641011" cy="181154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28D908AB-3371-4171-A33E-1FF644A25535}"/>
              </a:ext>
            </a:extLst>
          </p:cNvPr>
          <p:cNvGrpSpPr/>
          <p:nvPr/>
        </p:nvGrpSpPr>
        <p:grpSpPr>
          <a:xfrm>
            <a:off x="4407025" y="5216184"/>
            <a:ext cx="2242326" cy="400110"/>
            <a:chOff x="1891929" y="3807859"/>
            <a:chExt cx="2242326" cy="40011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65D6292-1809-4D4A-84B2-6550BCFFE9D7}"/>
                </a:ext>
              </a:extLst>
            </p:cNvPr>
            <p:cNvSpPr/>
            <p:nvPr/>
          </p:nvSpPr>
          <p:spPr bwMode="auto">
            <a:xfrm>
              <a:off x="1891929" y="3807859"/>
              <a:ext cx="2242326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r>
                <a:rPr kumimoji="0" lang="en-US" altLang="zh-TW" sz="2000" dirty="0">
                  <a:solidFill>
                    <a:srgbClr val="FF0000"/>
                  </a:solidFill>
                  <a:latin typeface="Arial Unicode MS" panose="020B0604020202020204" pitchFamily="34" charset="-120"/>
                </a:rPr>
                <a:t>Gate length</a:t>
              </a:r>
              <a:r>
                <a:rPr lang="en-US" altLang="zh-TW" sz="800" dirty="0">
                  <a:solidFill>
                    <a:srgbClr val="FF0000"/>
                  </a:solidFill>
                </a:rPr>
                <a:t> </a:t>
              </a:r>
              <a:r>
                <a:rPr kumimoji="0" lang="zh-TW" altLang="zh-TW" sz="500" dirty="0">
                  <a:solidFill>
                    <a:srgbClr val="FF0000"/>
                  </a:solidFill>
                </a:rPr>
                <a:t> </a:t>
              </a:r>
              <a:r>
                <a:rPr lang="en-US" altLang="zh-TW" sz="2000" dirty="0">
                  <a:solidFill>
                    <a:srgbClr val="FF0000"/>
                  </a:solidFill>
                </a:rPr>
                <a:t> 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箭號: 向下 9">
              <a:extLst>
                <a:ext uri="{FF2B5EF4-FFF2-40B4-BE49-F238E27FC236}">
                  <a16:creationId xmlns:a16="http://schemas.microsoft.com/office/drawing/2014/main" id="{8775E3D8-5221-4173-A2EA-8F7DD97982EB}"/>
                </a:ext>
              </a:extLst>
            </p:cNvPr>
            <p:cNvSpPr/>
            <p:nvPr/>
          </p:nvSpPr>
          <p:spPr bwMode="auto">
            <a:xfrm>
              <a:off x="3719272" y="3862281"/>
              <a:ext cx="171792" cy="29126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9B7E0F71-A2E5-46A1-8175-40FE5F011CC9}"/>
              </a:ext>
            </a:extLst>
          </p:cNvPr>
          <p:cNvGrpSpPr/>
          <p:nvPr/>
        </p:nvGrpSpPr>
        <p:grpSpPr>
          <a:xfrm>
            <a:off x="3799906" y="2049204"/>
            <a:ext cx="2783769" cy="400110"/>
            <a:chOff x="1389396" y="3414693"/>
            <a:chExt cx="2783769" cy="40011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3996D49-548A-40CB-B82E-7E4FC6C1DFA8}"/>
                </a:ext>
              </a:extLst>
            </p:cNvPr>
            <p:cNvSpPr/>
            <p:nvPr/>
          </p:nvSpPr>
          <p:spPr bwMode="auto">
            <a:xfrm>
              <a:off x="1389396" y="3414693"/>
              <a:ext cx="2783769" cy="40011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1" hangingPunct="1"/>
              <a:r>
                <a:rPr kumimoji="0" lang="en-US" altLang="zh-TW" sz="2000" dirty="0">
                  <a:solidFill>
                    <a:srgbClr val="FF0000"/>
                  </a:solidFill>
                  <a:latin typeface="Arial Unicode MS" panose="020B0604020202020204" pitchFamily="34" charset="-120"/>
                </a:rPr>
                <a:t>Data rate</a:t>
              </a:r>
              <a:r>
                <a:rPr lang="en-US" altLang="zh-TW" sz="800" dirty="0">
                  <a:solidFill>
                    <a:srgbClr val="FF0000"/>
                  </a:solidFill>
                </a:rPr>
                <a:t> </a:t>
              </a:r>
              <a:r>
                <a:rPr kumimoji="0" lang="zh-TW" altLang="zh-TW" sz="500" dirty="0">
                  <a:solidFill>
                    <a:srgbClr val="FF0000"/>
                  </a:solidFill>
                </a:rPr>
                <a:t> </a:t>
              </a:r>
              <a:r>
                <a:rPr lang="en-US" altLang="zh-TW" sz="2000" dirty="0">
                  <a:solidFill>
                    <a:srgbClr val="FF0000"/>
                  </a:solidFill>
                </a:rPr>
                <a:t> </a:t>
              </a:r>
              <a:endParaRPr lang="zh-TW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5" name="箭號: 向上 14">
              <a:extLst>
                <a:ext uri="{FF2B5EF4-FFF2-40B4-BE49-F238E27FC236}">
                  <a16:creationId xmlns:a16="http://schemas.microsoft.com/office/drawing/2014/main" id="{94C88ADC-2DB1-4797-976C-B2C60470E481}"/>
                </a:ext>
              </a:extLst>
            </p:cNvPr>
            <p:cNvSpPr/>
            <p:nvPr/>
          </p:nvSpPr>
          <p:spPr bwMode="auto">
            <a:xfrm>
              <a:off x="3476080" y="3462308"/>
              <a:ext cx="155643" cy="320926"/>
            </a:xfrm>
            <a:prstGeom prst="upArrow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8F6C117A-A57B-49C9-9748-5D59F4995382}"/>
              </a:ext>
            </a:extLst>
          </p:cNvPr>
          <p:cNvSpPr/>
          <p:nvPr/>
        </p:nvSpPr>
        <p:spPr>
          <a:xfrm>
            <a:off x="9728" y="6282828"/>
            <a:ext cx="9024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err="1"/>
              <a:t>Cyriel</a:t>
            </a:r>
            <a:r>
              <a:rPr lang="en-US" altLang="zh-TW" sz="1000" dirty="0"/>
              <a:t> Minkenberg1 | Rajagopal Krishnaswamy 2 | Aaron Zilkie3 | David Nelson, “Co‐packaged datacenter optics: Opportunities and challenges ,” IET optoelectronics Accepted: 16 September 2020 </a:t>
            </a:r>
            <a:endParaRPr lang="zh-TW" altLang="en-US" sz="1000" dirty="0"/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3497" y="5561872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69B8864-DC00-4DCD-8078-0FE25761B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6" y="1177316"/>
            <a:ext cx="4589987" cy="465900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01BFB4E-0BC1-4ABB-AE42-C418EC162C33}"/>
              </a:ext>
            </a:extLst>
          </p:cNvPr>
          <p:cNvSpPr/>
          <p:nvPr/>
        </p:nvSpPr>
        <p:spPr bwMode="auto">
          <a:xfrm>
            <a:off x="5595437" y="1988125"/>
            <a:ext cx="3055358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Co-packaged optics(CPO) evolution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6F53B5B-3698-4432-85E3-56D6C52956D8}"/>
              </a:ext>
            </a:extLst>
          </p:cNvPr>
          <p:cNvSpPr/>
          <p:nvPr/>
        </p:nvSpPr>
        <p:spPr bwMode="auto">
          <a:xfrm>
            <a:off x="1084457" y="3152877"/>
            <a:ext cx="2812380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CPO </a:t>
            </a:r>
            <a:r>
              <a:rPr lang="en-US" altLang="zh-TW" sz="2000" dirty="0" smtClean="0">
                <a:solidFill>
                  <a:srgbClr val="FF0000"/>
                </a:solidFill>
              </a:rPr>
              <a:t>product on the market</a:t>
            </a:r>
            <a:r>
              <a:rPr lang="zh-TW" altLang="zh-TW" sz="2000" dirty="0" smtClean="0">
                <a:solidFill>
                  <a:srgbClr val="FF0000"/>
                </a:solidFill>
              </a:rPr>
              <a:t> </a:t>
            </a:r>
            <a:endParaRPr lang="zh-TW" altLang="zh-TW" sz="2000" dirty="0">
              <a:solidFill>
                <a:srgbClr val="FF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8EACBDB-B2CF-4E99-86B4-FF2B74C40C25}"/>
              </a:ext>
            </a:extLst>
          </p:cNvPr>
          <p:cNvSpPr/>
          <p:nvPr/>
        </p:nvSpPr>
        <p:spPr bwMode="auto">
          <a:xfrm>
            <a:off x="6088643" y="3152877"/>
            <a:ext cx="2562152" cy="70788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sz="2000" dirty="0">
                <a:solidFill>
                  <a:srgbClr val="FF0000"/>
                </a:solidFill>
              </a:rPr>
              <a:t>We need high density packaging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5D11267C-A33B-40B9-9778-6A098748A709}"/>
              </a:ext>
            </a:extLst>
          </p:cNvPr>
          <p:cNvCxnSpPr>
            <a:cxnSpLocks/>
          </p:cNvCxnSpPr>
          <p:nvPr/>
        </p:nvCxnSpPr>
        <p:spPr bwMode="auto">
          <a:xfrm flipV="1">
            <a:off x="4745779" y="3361349"/>
            <a:ext cx="914400" cy="23833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FCF39D93-0AE9-4212-997E-00267D936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1550" y="1526228"/>
            <a:ext cx="5200188" cy="3900141"/>
          </a:xfrm>
          <a:prstGeom prst="rect">
            <a:avLst/>
          </a:prstGeom>
        </p:spPr>
      </p:pic>
      <p:sp>
        <p:nvSpPr>
          <p:cNvPr id="10" name="Oval 45">
            <a:extLst>
              <a:ext uri="{FF2B5EF4-FFF2-40B4-BE49-F238E27FC236}">
                <a16:creationId xmlns:a16="http://schemas.microsoft.com/office/drawing/2014/main" id="{50BF2D51-A817-4B13-B42E-95F040E1F09C}"/>
              </a:ext>
            </a:extLst>
          </p:cNvPr>
          <p:cNvSpPr/>
          <p:nvPr/>
        </p:nvSpPr>
        <p:spPr bwMode="auto">
          <a:xfrm>
            <a:off x="4833329" y="1891749"/>
            <a:ext cx="914400" cy="8515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9EB7F30-E355-47C7-8E89-4EFE0AC5B3A2}"/>
              </a:ext>
            </a:extLst>
          </p:cNvPr>
          <p:cNvSpPr/>
          <p:nvPr/>
        </p:nvSpPr>
        <p:spPr bwMode="auto">
          <a:xfrm>
            <a:off x="3632137" y="1261742"/>
            <a:ext cx="1385282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Fiber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Oval 45">
            <a:extLst>
              <a:ext uri="{FF2B5EF4-FFF2-40B4-BE49-F238E27FC236}">
                <a16:creationId xmlns:a16="http://schemas.microsoft.com/office/drawing/2014/main" id="{ECFCFAF3-159F-4842-8236-C0BE85B456B9}"/>
              </a:ext>
            </a:extLst>
          </p:cNvPr>
          <p:cNvSpPr/>
          <p:nvPr/>
        </p:nvSpPr>
        <p:spPr bwMode="auto">
          <a:xfrm>
            <a:off x="5747729" y="2121646"/>
            <a:ext cx="914400" cy="8515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0029775-3F28-4CB3-9689-382089630932}"/>
              </a:ext>
            </a:extLst>
          </p:cNvPr>
          <p:cNvSpPr/>
          <p:nvPr/>
        </p:nvSpPr>
        <p:spPr bwMode="auto">
          <a:xfrm>
            <a:off x="6448123" y="1606588"/>
            <a:ext cx="1385282" cy="40011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CPU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513" y="5609089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4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637763C-44D1-4DAA-942D-481DECF20D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425" y="1579535"/>
            <a:ext cx="6475150" cy="3698929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38A16BE6-CE4B-4B2E-90C2-61DF34C8954D}"/>
              </a:ext>
            </a:extLst>
          </p:cNvPr>
          <p:cNvSpPr/>
          <p:nvPr/>
        </p:nvSpPr>
        <p:spPr bwMode="auto">
          <a:xfrm>
            <a:off x="2347670" y="2305457"/>
            <a:ext cx="5288541" cy="30999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C85345-BCA3-4DF0-9138-23717BC6A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35" y="1754907"/>
            <a:ext cx="6852134" cy="3325301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6FECEBC7-2C97-4080-A23D-3970CFBD1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9183"/>
            <a:ext cx="7886700" cy="1325563"/>
          </a:xfrm>
        </p:spPr>
        <p:txBody>
          <a:bodyPr/>
          <a:lstStyle/>
          <a:p>
            <a:r>
              <a:rPr lang="en-US" altLang="zh-TW" dirty="0" smtClean="0"/>
              <a:t>Challenges of  MMF 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8E34803-F9CB-4B04-939D-7EC9EF527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9" y="1598895"/>
            <a:ext cx="7527182" cy="4407918"/>
          </a:xfrm>
          <a:prstGeom prst="rect">
            <a:avLst/>
          </a:prstGeom>
        </p:spPr>
      </p:pic>
      <p:sp>
        <p:nvSpPr>
          <p:cNvPr id="9" name="Oval 45">
            <a:extLst>
              <a:ext uri="{FF2B5EF4-FFF2-40B4-BE49-F238E27FC236}">
                <a16:creationId xmlns:a16="http://schemas.microsoft.com/office/drawing/2014/main" id="{285C83E9-0953-46F0-836F-A3B470B72987}"/>
              </a:ext>
            </a:extLst>
          </p:cNvPr>
          <p:cNvSpPr/>
          <p:nvPr/>
        </p:nvSpPr>
        <p:spPr bwMode="auto">
          <a:xfrm>
            <a:off x="3252086" y="2089355"/>
            <a:ext cx="2465114" cy="4034558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9FDFA3F1-5B46-4569-AC29-F46A96C63E64}"/>
              </a:ext>
            </a:extLst>
          </p:cNvPr>
          <p:cNvGrpSpPr/>
          <p:nvPr/>
        </p:nvGrpSpPr>
        <p:grpSpPr>
          <a:xfrm>
            <a:off x="3171499" y="1140505"/>
            <a:ext cx="5592762" cy="1384995"/>
            <a:chOff x="3166910" y="1230461"/>
            <a:chExt cx="5592762" cy="138499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1DD0D9E-C5C9-4B89-9242-325E817E60BC}"/>
                </a:ext>
              </a:extLst>
            </p:cNvPr>
            <p:cNvSpPr/>
            <p:nvPr/>
          </p:nvSpPr>
          <p:spPr bwMode="auto">
            <a:xfrm>
              <a:off x="3166910" y="1230461"/>
              <a:ext cx="5592762" cy="1384995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dirty="0">
                  <a:solidFill>
                    <a:srgbClr val="FF0000"/>
                  </a:solidFill>
                </a:rPr>
                <a:t>Single-mode fiber and multicore fiber</a:t>
              </a:r>
            </a:p>
            <a:p>
              <a:pPr algn="ctr"/>
              <a:r>
                <a:rPr lang="en-US" altLang="zh-TW" dirty="0">
                  <a:solidFill>
                    <a:srgbClr val="FF0000"/>
                  </a:solidFill>
                </a:rPr>
                <a:t>High density packaging</a:t>
              </a:r>
              <a:endParaRPr lang="zh-TW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4" name="箭號: 向右 3">
              <a:extLst>
                <a:ext uri="{FF2B5EF4-FFF2-40B4-BE49-F238E27FC236}">
                  <a16:creationId xmlns:a16="http://schemas.microsoft.com/office/drawing/2014/main" id="{243A852B-BE48-4A41-BD3C-6AA6C03792F9}"/>
                </a:ext>
              </a:extLst>
            </p:cNvPr>
            <p:cNvSpPr/>
            <p:nvPr/>
          </p:nvSpPr>
          <p:spPr bwMode="auto">
            <a:xfrm>
              <a:off x="3352027" y="2247556"/>
              <a:ext cx="483527" cy="212900"/>
            </a:xfrm>
            <a:prstGeom prst="rightArrow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xtLst/>
          </p:spPr>
          <p:txBody>
            <a:bodyPr rtlCol="0" anchor="ctr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2000" dirty="0">
                <a:solidFill>
                  <a:srgbClr val="3232FF"/>
                </a:solidFill>
              </a:endParaRPr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513" y="5688128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19FDAA29-D519-42D5-8465-611F3BF1D53B}"/>
              </a:ext>
            </a:extLst>
          </p:cNvPr>
          <p:cNvSpPr/>
          <p:nvPr/>
        </p:nvSpPr>
        <p:spPr bwMode="auto">
          <a:xfrm>
            <a:off x="437747" y="1826607"/>
            <a:ext cx="2992912" cy="95410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rgbClr val="FF0000"/>
                </a:solidFill>
              </a:rPr>
              <a:t> High density packaging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D34817C-5C11-4149-995E-B37013ABF075}"/>
              </a:ext>
            </a:extLst>
          </p:cNvPr>
          <p:cNvSpPr/>
          <p:nvPr/>
        </p:nvSpPr>
        <p:spPr bwMode="auto">
          <a:xfrm>
            <a:off x="5247249" y="2021389"/>
            <a:ext cx="3232907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Single-mode fiber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4DD175B9-FC2E-47C1-BAFC-F43BC2840C0C}"/>
              </a:ext>
            </a:extLst>
          </p:cNvPr>
          <p:cNvSpPr/>
          <p:nvPr/>
        </p:nvSpPr>
        <p:spPr bwMode="auto">
          <a:xfrm>
            <a:off x="3798711" y="2230004"/>
            <a:ext cx="972767" cy="14731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6C1054D-F50B-4268-922F-1CE75875589D}"/>
              </a:ext>
            </a:extLst>
          </p:cNvPr>
          <p:cNvSpPr/>
          <p:nvPr/>
        </p:nvSpPr>
        <p:spPr bwMode="auto">
          <a:xfrm rot="5400000">
            <a:off x="6602836" y="3078922"/>
            <a:ext cx="972767" cy="147311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2000" dirty="0">
              <a:solidFill>
                <a:srgbClr val="3232FF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2787B79-6BCF-4532-B6C1-01E1EFA5FE04}"/>
              </a:ext>
            </a:extLst>
          </p:cNvPr>
          <p:cNvSpPr/>
          <p:nvPr/>
        </p:nvSpPr>
        <p:spPr bwMode="auto">
          <a:xfrm>
            <a:off x="5171790" y="3739885"/>
            <a:ext cx="3718210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Single-mode VCSEL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1576D4-30C6-450D-879A-97CB05F8D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09" y="1802088"/>
            <a:ext cx="6081703" cy="387559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A9AF73F-A7BF-4F37-8CD1-232BB8D363BC}"/>
              </a:ext>
            </a:extLst>
          </p:cNvPr>
          <p:cNvSpPr/>
          <p:nvPr/>
        </p:nvSpPr>
        <p:spPr>
          <a:xfrm>
            <a:off x="12914" y="6079393"/>
            <a:ext cx="90245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 Liang Dong1 , </a:t>
            </a:r>
            <a:r>
              <a:rPr lang="en-US" altLang="zh-TW" sz="1000" dirty="0" err="1"/>
              <a:t>Xiaodong</a:t>
            </a:r>
            <a:r>
              <a:rPr lang="en-US" altLang="zh-TW" sz="1000" dirty="0"/>
              <a:t> Gu1,2 and Fumio Koyama, “16-ch 1060-nm Single-mode Bottom-emitting Metal-aperture VCSEL Array for Co-packaged Optics,” in OFC 2023 © Optica Publishing Group 2023</a:t>
            </a:r>
            <a:endParaRPr lang="zh-TW" altLang="en-US" sz="1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9BEF4A3-BAC8-4336-88E0-F97FF0C3E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44" y="1990443"/>
            <a:ext cx="6762832" cy="3613284"/>
          </a:xfrm>
          <a:prstGeom prst="rect">
            <a:avLst/>
          </a:prstGeom>
        </p:spPr>
      </p:pic>
      <p:sp>
        <p:nvSpPr>
          <p:cNvPr id="18" name="爆炸 1 56">
            <a:extLst>
              <a:ext uri="{FF2B5EF4-FFF2-40B4-BE49-F238E27FC236}">
                <a16:creationId xmlns:a16="http://schemas.microsoft.com/office/drawing/2014/main" id="{D972E80C-19EC-4C31-AD6D-166CCCDFB76C}"/>
              </a:ext>
            </a:extLst>
          </p:cNvPr>
          <p:cNvSpPr/>
          <p:nvPr/>
        </p:nvSpPr>
        <p:spPr bwMode="auto">
          <a:xfrm>
            <a:off x="2021379" y="1780514"/>
            <a:ext cx="5592762" cy="371689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>
            <a:spAutoFit/>
          </a:bodyPr>
          <a:lstStyle/>
          <a:p>
            <a:endParaRPr lang="en-IN" altLang="zh-TW" sz="2000" dirty="0"/>
          </a:p>
          <a:p>
            <a:r>
              <a:rPr lang="en-US" altLang="zh-TW" sz="2000" dirty="0"/>
              <a:t>What are the challenges of single mode VCSEL</a:t>
            </a:r>
            <a:endParaRPr lang="zh-TW" altLang="en-US" sz="2000" dirty="0"/>
          </a:p>
          <a:p>
            <a:endParaRPr lang="zh-TW" altLang="en-US" sz="2000" dirty="0"/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513" y="5688128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0" y="1336700"/>
            <a:ext cx="94932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Introduction &amp; Motivation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/>
              <a:t>Challenges </a:t>
            </a:r>
            <a:r>
              <a:rPr lang="en-US" altLang="zh-TW" dirty="0"/>
              <a:t>for single-mode VCSEL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Device </a:t>
            </a: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structure and measurement result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Conclusion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TW" sz="32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標題 2"/>
          <p:cNvSpPr txBox="1">
            <a:spLocks/>
          </p:cNvSpPr>
          <p:nvPr/>
        </p:nvSpPr>
        <p:spPr>
          <a:xfrm>
            <a:off x="0" y="711200"/>
            <a:ext cx="9144000" cy="9176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Gill Sans MT" panose="020B0502020104020203" pitchFamily="34" charset="0"/>
                <a:ea typeface="微軟正黑體" panose="020B0604030504040204" pitchFamily="34" charset="-12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800" b="1">
                <a:solidFill>
                  <a:srgbClr val="FF3300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r>
              <a:rPr lang="en-US" altLang="zh-TW" sz="4000" kern="0" dirty="0"/>
              <a:t>Outline</a:t>
            </a:r>
            <a:endParaRPr lang="zh-TW" altLang="en-US" sz="4000" kern="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FCFC4BC-815D-6D1E-9F6C-91A6A0810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513" y="5199756"/>
            <a:ext cx="2071487" cy="12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miter lim="800000"/>
          <a:headEnd/>
          <a:tailEnd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a:spPr>
      <a:bodyPr rtlCol="0" anchor="ctr">
        <a:spAutoFit/>
      </a:bodyPr>
      <a:lstStyle>
        <a:defPPr algn="ctr" eaLnBrk="1" hangingPunct="1">
          <a:spcBef>
            <a:spcPct val="0"/>
          </a:spcBef>
          <a:buFontTx/>
          <a:buNone/>
          <a:defRPr sz="2000" dirty="0">
            <a:solidFill>
              <a:srgbClr val="3232FF"/>
            </a:solidFill>
          </a:defRPr>
        </a:defPPr>
      </a:lstStyle>
    </a:spDef>
    <a:lnDef>
      <a:spPr bwMode="auto"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2" id="{4E22B8C1-1DC7-4957-B227-2DDBC5EFBD1F}" vid="{D5A154B7-7DCA-4257-975A-89BAED4A98D8}"/>
    </a:ext>
  </a:extLst>
</a:theme>
</file>

<file path=ppt/theme/theme2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Theme2 - Copy - Copy</Template>
  <TotalTime>79277</TotalTime>
  <Words>1640</Words>
  <Application>Microsoft Office PowerPoint</Application>
  <PresentationFormat>如螢幕大小 (4:3)</PresentationFormat>
  <Paragraphs>411</Paragraphs>
  <Slides>36</Slides>
  <Notes>23</Notes>
  <HiddenSlides>0</HiddenSlides>
  <MMClips>0</MMClips>
  <ScaleCrop>false</ScaleCrop>
  <HeadingPairs>
    <vt:vector size="8" baseType="variant">
      <vt:variant>
        <vt:lpstr>使用字型</vt:lpstr>
      </vt:variant>
      <vt:variant>
        <vt:i4>17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6" baseType="lpstr">
      <vt:lpstr>Arial Unicode MS</vt:lpstr>
      <vt:lpstr>Tekton Pro</vt:lpstr>
      <vt:lpstr>微軟正黑體</vt:lpstr>
      <vt:lpstr>微軟正黑體 Light</vt:lpstr>
      <vt:lpstr>新細明體</vt:lpstr>
      <vt:lpstr>標楷體</vt:lpstr>
      <vt:lpstr>Arial</vt:lpstr>
      <vt:lpstr>Arial Black</vt:lpstr>
      <vt:lpstr>Bodoni MT Condensed</vt:lpstr>
      <vt:lpstr>Calibri</vt:lpstr>
      <vt:lpstr>Calibri Light</vt:lpstr>
      <vt:lpstr>Cambria Math</vt:lpstr>
      <vt:lpstr>Century Gothic</vt:lpstr>
      <vt:lpstr>Copperplate Gothic Light</vt:lpstr>
      <vt:lpstr>Gill Sans MT</vt:lpstr>
      <vt:lpstr>Times New Roman</vt:lpstr>
      <vt:lpstr>Wingdings</vt:lpstr>
      <vt:lpstr>Theme2</vt:lpstr>
      <vt:lpstr>1_自訂設計</vt:lpstr>
      <vt:lpstr>Graph</vt:lpstr>
      <vt:lpstr>PowerPoint 簡報</vt:lpstr>
      <vt:lpstr>Acknowledgement</vt:lpstr>
      <vt:lpstr>PowerPoint 簡報</vt:lpstr>
      <vt:lpstr>PowerPoint 簡報</vt:lpstr>
      <vt:lpstr>PowerPoint 簡報</vt:lpstr>
      <vt:lpstr>PowerPoint 簡報</vt:lpstr>
      <vt:lpstr>Challenges of  MMF </vt:lpstr>
      <vt:lpstr>PowerPoint 簡報</vt:lpstr>
      <vt:lpstr>PowerPoint 簡報</vt:lpstr>
      <vt:lpstr>How can we attain single mode</vt:lpstr>
      <vt:lpstr>The problem of small aperture </vt:lpstr>
      <vt:lpstr>How can we attain single mode</vt:lpstr>
      <vt:lpstr>Our approach : Zn diffusion  </vt:lpstr>
      <vt:lpstr>The problem of Large aperture </vt:lpstr>
      <vt:lpstr>The problem of single-mode Zn Diffusion VCSEL</vt:lpstr>
      <vt:lpstr>Single-mode issue-sensitive to optical feedback</vt:lpstr>
      <vt:lpstr>PowerPoint 簡報</vt:lpstr>
      <vt:lpstr>PowerPoint 簡報</vt:lpstr>
      <vt:lpstr>Two different designs</vt:lpstr>
      <vt:lpstr>LIV</vt:lpstr>
      <vt:lpstr>BW &amp; Spectrum</vt:lpstr>
      <vt:lpstr>PowerPoint 簡報</vt:lpstr>
      <vt:lpstr>BTB</vt:lpstr>
      <vt:lpstr>BTB</vt:lpstr>
      <vt:lpstr>500M</vt:lpstr>
      <vt:lpstr>PowerPoint 簡報</vt:lpstr>
      <vt:lpstr>Gen1 RIN OMA under optical feedback</vt:lpstr>
      <vt:lpstr>Gen2 RIN OMA under optical feedback</vt:lpstr>
      <vt:lpstr>PowerPoint 簡報</vt:lpstr>
      <vt:lpstr>SMF BTB Transmission Results</vt:lpstr>
      <vt:lpstr>PowerPoint 簡報</vt:lpstr>
      <vt:lpstr>PowerPoint 簡報</vt:lpstr>
      <vt:lpstr>PowerPoint 簡報</vt:lpstr>
      <vt:lpstr>Thank you for your attention</vt:lpstr>
      <vt:lpstr>FFP</vt:lpstr>
      <vt:lpstr>RIN OMA measurement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使用者</dc:creator>
  <cp:lastModifiedBy>Jin-Wei Shi</cp:lastModifiedBy>
  <cp:revision>2304</cp:revision>
  <dcterms:created xsi:type="dcterms:W3CDTF">2019-01-12T07:19:33Z</dcterms:created>
  <dcterms:modified xsi:type="dcterms:W3CDTF">2024-03-25T06:59:10Z</dcterms:modified>
</cp:coreProperties>
</file>